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7" r:id="rId1"/>
  </p:sldMasterIdLst>
  <p:notesMasterIdLst>
    <p:notesMasterId r:id="rId38"/>
  </p:notesMasterIdLst>
  <p:sldIdLst>
    <p:sldId id="293" r:id="rId2"/>
    <p:sldId id="256" r:id="rId3"/>
    <p:sldId id="257" r:id="rId4"/>
    <p:sldId id="258" r:id="rId5"/>
    <p:sldId id="259" r:id="rId6"/>
    <p:sldId id="260" r:id="rId7"/>
    <p:sldId id="265" r:id="rId8"/>
    <p:sldId id="261" r:id="rId9"/>
    <p:sldId id="296" r:id="rId10"/>
    <p:sldId id="274" r:id="rId11"/>
    <p:sldId id="262" r:id="rId12"/>
    <p:sldId id="263" r:id="rId13"/>
    <p:sldId id="266" r:id="rId14"/>
    <p:sldId id="264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88" r:id="rId23"/>
    <p:sldId id="278" r:id="rId24"/>
    <p:sldId id="287" r:id="rId25"/>
    <p:sldId id="289" r:id="rId26"/>
    <p:sldId id="281" r:id="rId27"/>
    <p:sldId id="282" r:id="rId28"/>
    <p:sldId id="283" r:id="rId29"/>
    <p:sldId id="284" r:id="rId30"/>
    <p:sldId id="285" r:id="rId31"/>
    <p:sldId id="294" r:id="rId32"/>
    <p:sldId id="290" r:id="rId33"/>
    <p:sldId id="291" r:id="rId34"/>
    <p:sldId id="292" r:id="rId35"/>
    <p:sldId id="295" r:id="rId36"/>
    <p:sldId id="286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27266D-947F-D741-A6DE-F8EA2DA726AD}">
          <p14:sldIdLst>
            <p14:sldId id="293"/>
            <p14:sldId id="256"/>
            <p14:sldId id="257"/>
            <p14:sldId id="258"/>
            <p14:sldId id="259"/>
            <p14:sldId id="260"/>
            <p14:sldId id="265"/>
            <p14:sldId id="261"/>
            <p14:sldId id="296"/>
          </p14:sldIdLst>
        </p14:section>
        <p14:section name="Details" id="{3C09640A-FFB6-4A4C-A76B-7FAC5B6FD23D}">
          <p14:sldIdLst>
            <p14:sldId id="274"/>
            <p14:sldId id="262"/>
            <p14:sldId id="263"/>
            <p14:sldId id="266"/>
            <p14:sldId id="264"/>
            <p14:sldId id="270"/>
            <p14:sldId id="271"/>
            <p14:sldId id="272"/>
            <p14:sldId id="273"/>
          </p14:sldIdLst>
        </p14:section>
        <p14:section name="Layouts and Controls demos" id="{B9633BC5-8AE2-8545-85E3-DB978A59DD21}">
          <p14:sldIdLst>
            <p14:sldId id="275"/>
          </p14:sldIdLst>
        </p14:section>
        <p14:section name="Data Binding" id="{3A7F3E7D-95CC-884F-8451-F6A428ACB70F}">
          <p14:sldIdLst>
            <p14:sldId id="276"/>
            <p14:sldId id="277"/>
            <p14:sldId id="288"/>
            <p14:sldId id="278"/>
            <p14:sldId id="287"/>
            <p14:sldId id="289"/>
            <p14:sldId id="281"/>
            <p14:sldId id="282"/>
            <p14:sldId id="283"/>
            <p14:sldId id="284"/>
            <p14:sldId id="285"/>
            <p14:sldId id="294"/>
          </p14:sldIdLst>
        </p14:section>
        <p14:section name="Styles and Templates" id="{595A73D2-C9B7-7C4E-9A85-F855847218AA}">
          <p14:sldIdLst>
            <p14:sldId id="290"/>
            <p14:sldId id="291"/>
            <p14:sldId id="292"/>
            <p14:sldId id="29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117" autoAdjust="0"/>
  </p:normalViewPr>
  <p:slideViewPr>
    <p:cSldViewPr snapToGrid="0" snapToObjects="1">
      <p:cViewPr varScale="1">
        <p:scale>
          <a:sx n="122" d="100"/>
          <a:sy n="122" d="100"/>
        </p:scale>
        <p:origin x="-1256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7EA2E-0EF4-1E40-9D0D-4D3C51B6A108}" type="datetimeFigureOut">
              <a:rPr lang="en-US" smtClean="0"/>
              <a:t>6/23/15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2E653-BB69-2E4F-849E-279EA3D59A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1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About.me/</a:t>
            </a:r>
            <a:r>
              <a:rPr lang="en-US" dirty="0" err="1" smtClean="0"/>
              <a:t>mjeaton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DC6DC9-4972-4919-931E-2CB285D48BD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61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says the Text property of the textbox will display data in the </a:t>
            </a:r>
            <a:r>
              <a:rPr lang="en-US" dirty="0" err="1" smtClean="0"/>
              <a:t>FirstName</a:t>
            </a:r>
            <a:r>
              <a:rPr lang="en-US" dirty="0" smtClean="0"/>
              <a:t> property of our data source.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6DFA-6F1B-497F-B5BA-EC737023875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56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2E653-BB69-2E4F-849E-279EA3D59A9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50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algn="l"/>
            <a:r>
              <a:rPr lang="en-US" dirty="0" smtClean="0"/>
              <a:t>A button doesn’t have to be a gray rectangle</a:t>
            </a:r>
          </a:p>
          <a:p>
            <a:pPr lvl="2" algn="l"/>
            <a:r>
              <a:rPr lang="en-US" dirty="0" smtClean="0"/>
              <a:t>A </a:t>
            </a:r>
            <a:r>
              <a:rPr lang="en-US" dirty="0" err="1" smtClean="0"/>
              <a:t>listbox</a:t>
            </a:r>
            <a:r>
              <a:rPr lang="en-US" dirty="0" smtClean="0"/>
              <a:t> doesn’t have to contain simple strings</a:t>
            </a:r>
          </a:p>
          <a:p>
            <a:pPr lvl="2" algn="l"/>
            <a:r>
              <a:rPr lang="en-US" dirty="0" smtClean="0"/>
              <a:t>Allows you to easily apply standard colors, fonts,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196DFA-6F1B-497F-B5BA-EC737023875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98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About.me/</a:t>
            </a:r>
            <a:r>
              <a:rPr lang="en-US" dirty="0" err="1" smtClean="0"/>
              <a:t>mjeaton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Title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1" y="1869282"/>
            <a:ext cx="6762749" cy="1102519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2" y="2975162"/>
            <a:ext cx="6762749" cy="1314450"/>
          </a:xfrm>
        </p:spPr>
        <p:txBody>
          <a:bodyPr>
            <a:normAutofit/>
          </a:bodyPr>
          <a:lstStyle>
            <a:lvl1pPr marL="0" indent="0" algn="r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6/23/15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442912"/>
            <a:ext cx="3657600" cy="871538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023" y="554692"/>
            <a:ext cx="3657600" cy="398159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464" y="1362075"/>
            <a:ext cx="3657600" cy="2867025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PictureCap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77" y="140589"/>
            <a:ext cx="853665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400050"/>
            <a:ext cx="4476750" cy="939404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6125" y="1371600"/>
            <a:ext cx="4474539" cy="28575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6125" y="4716556"/>
            <a:ext cx="1887537" cy="273844"/>
          </a:xfrm>
        </p:spPr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4716556"/>
            <a:ext cx="2675965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188254" y="134469"/>
            <a:ext cx="3281087" cy="4862322"/>
          </a:xfrm>
          <a:prstGeom prst="round1Rect">
            <a:avLst>
              <a:gd name="adj" fmla="val 17325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0953" y="400050"/>
            <a:ext cx="3657600" cy="939404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596153" y="1200150"/>
            <a:ext cx="3657600" cy="2743201"/>
          </a:xfrm>
          <a:prstGeom prst="ellipse">
            <a:avLst/>
          </a:prstGeom>
          <a:blipFill dpi="0" rotWithShape="0">
            <a:blip r:embed="rId3" cstate="print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0412" y="1371600"/>
            <a:ext cx="3657600" cy="285750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1" y="4716556"/>
            <a:ext cx="1865125" cy="273844"/>
          </a:xfrm>
        </p:spPr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4" y="4716556"/>
            <a:ext cx="5217551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Overlay-PictureCaption-Extr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39" y="2833968"/>
            <a:ext cx="7560515" cy="826994"/>
          </a:xfrm>
        </p:spPr>
        <p:txBody>
          <a:bodyPr anchor="b"/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871584" y="571500"/>
            <a:ext cx="7427726" cy="2242298"/>
          </a:xfrm>
          <a:prstGeom prst="roundRect">
            <a:avLst>
              <a:gd name="adj" fmla="val 7476"/>
            </a:avLst>
          </a:prstGeom>
          <a:blipFill dpi="0" rotWithShape="0">
            <a:blip r:embed="rId3"/>
            <a:srcRect/>
            <a:stretch>
              <a:fillRect/>
            </a:stretch>
          </a:blipFill>
          <a:ln w="28575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8035" y="3620620"/>
            <a:ext cx="7559977" cy="915661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1001" y="4716556"/>
            <a:ext cx="1865125" cy="273844"/>
          </a:xfrm>
        </p:spPr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25814" y="4716556"/>
            <a:ext cx="5217551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28647" y="584597"/>
            <a:ext cx="1358153" cy="395168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9463" y="584599"/>
            <a:ext cx="6170613" cy="395168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verlay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7" y="140589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1943521"/>
            <a:ext cx="7583487" cy="1021556"/>
          </a:xfrm>
        </p:spPr>
        <p:txBody>
          <a:bodyPr anchor="b" anchorCtr="0">
            <a:noAutofit/>
          </a:bodyPr>
          <a:lstStyle>
            <a:lvl1pPr algn="l">
              <a:defRPr sz="4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4" y="2962766"/>
            <a:ext cx="7583487" cy="1125140"/>
          </a:xfrm>
        </p:spPr>
        <p:txBody>
          <a:bodyPr anchor="t" anchorCtr="0"/>
          <a:lstStyle>
            <a:lvl1pPr marL="0" indent="0" algn="l">
              <a:spcBef>
                <a:spcPts val="600"/>
              </a:spcBef>
              <a:buNone/>
              <a:defRPr sz="20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6/23/15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371600"/>
            <a:ext cx="3657600" cy="31646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8541" y="1371600"/>
            <a:ext cx="3657600" cy="31646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4" y="285750"/>
            <a:ext cx="7583487" cy="78329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3" y="1079126"/>
            <a:ext cx="3657600" cy="592371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9463" y="1771650"/>
            <a:ext cx="3657600" cy="27646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5350" y="1079126"/>
            <a:ext cx="3657600" cy="592371"/>
          </a:xfrm>
        </p:spPr>
        <p:txBody>
          <a:bodyPr anchor="b">
            <a:noAutofit/>
          </a:bodyPr>
          <a:lstStyle>
            <a:lvl1pPr marL="0" indent="0" algn="ctr">
              <a:lnSpc>
                <a:spcPts val="3000"/>
              </a:lnSpc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5350" y="1771650"/>
            <a:ext cx="3657600" cy="276463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4060" y="1714500"/>
            <a:ext cx="3563003" cy="11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15840" y="1714500"/>
            <a:ext cx="3566160" cy="11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4060" y="1714500"/>
            <a:ext cx="3563003" cy="11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15840" y="1714500"/>
            <a:ext cx="3566160" cy="119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9462" y="1371601"/>
            <a:ext cx="7585076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779462" y="2993862"/>
            <a:ext cx="7585076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371601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2993862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779462" y="1371600"/>
            <a:ext cx="3657600" cy="31646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4"/>
          </p:nvPr>
        </p:nvSpPr>
        <p:spPr>
          <a:xfrm>
            <a:off x="779463" y="1371601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5"/>
          </p:nvPr>
        </p:nvSpPr>
        <p:spPr>
          <a:xfrm>
            <a:off x="779463" y="2993862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4710953" y="1371601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3"/>
          </p:nvPr>
        </p:nvSpPr>
        <p:spPr>
          <a:xfrm>
            <a:off x="4710953" y="2993862"/>
            <a:ext cx="3657600" cy="15430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verlay-ContentSlid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87" y="139984"/>
            <a:ext cx="8827266" cy="48623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Diagonal Corner Rectangle 7"/>
          <p:cNvSpPr/>
          <p:nvPr/>
        </p:nvSpPr>
        <p:spPr>
          <a:xfrm>
            <a:off x="189708" y="142281"/>
            <a:ext cx="8764587" cy="4858940"/>
          </a:xfrm>
          <a:prstGeom prst="round2DiagRect">
            <a:avLst>
              <a:gd name="adj1" fmla="val 9416"/>
              <a:gd name="adj2" fmla="val 0"/>
            </a:avLst>
          </a:prstGeom>
          <a:gradFill>
            <a:gsLst>
              <a:gs pos="17000">
                <a:schemeClr val="bg2"/>
              </a:gs>
              <a:gs pos="10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9464" y="285750"/>
            <a:ext cx="7583487" cy="78329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464" y="1371600"/>
            <a:ext cx="7583487" cy="315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1001" y="4716556"/>
            <a:ext cx="18875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008677FB-D0D5-3247-A6A7-52866359BB56}" type="datetimeFigureOut">
              <a:rPr lang="en-US" smtClean="0"/>
              <a:t>6/23/15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04615" y="4716556"/>
            <a:ext cx="52387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4412" y="164727"/>
            <a:ext cx="49305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1316FD5C-17DA-1542-B75D-2190CA61249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  <p:sldLayoutId id="214748379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82575" indent="-282575" algn="l" defTabSz="914400" rtl="0" eaLnBrk="1" latinLnBrk="0" hangingPunct="1">
        <a:spcBef>
          <a:spcPts val="2000"/>
        </a:spcBef>
        <a:buFont typeface="Wingdings 2" pitchFamily="18" charset="2"/>
        <a:buChar char="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577850" indent="-295275" algn="l" defTabSz="914400" rtl="0" eaLnBrk="1" latinLnBrk="0" hangingPunct="1">
        <a:spcBef>
          <a:spcPts val="600"/>
        </a:spcBef>
        <a:buFont typeface="Wingdings 2" pitchFamily="18" charset="2"/>
        <a:buChar char="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86042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143000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425575" indent="-282575" algn="l" defTabSz="914400" rtl="0" eaLnBrk="1" latinLnBrk="0" hangingPunct="1">
        <a:spcBef>
          <a:spcPts val="600"/>
        </a:spcBef>
        <a:buFont typeface="Wingdings 2" pitchFamily="18" charset="2"/>
        <a:buChar char="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1711325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20002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7pPr>
      <a:lvl8pPr marL="2290763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 smtClean="0">
          <a:solidFill>
            <a:schemeClr val="bg1"/>
          </a:solidFill>
          <a:latin typeface="+mn-lt"/>
          <a:ea typeface="+mn-ea"/>
          <a:cs typeface="+mn-cs"/>
        </a:defRPr>
      </a:lvl8pPr>
      <a:lvl9pPr marL="2571750" indent="-288925" algn="l" defTabSz="914400" rtl="0" eaLnBrk="1" latinLnBrk="0" hangingPunct="1">
        <a:spcBef>
          <a:spcPct val="20000"/>
        </a:spcBef>
        <a:buFont typeface="Wingdings 2" pitchFamily="18" charset="2"/>
        <a:buChar char=""/>
        <a:defRPr lang="en-US" sz="1800" kern="1200" dirty="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7.png"/><Relationship Id="rId21" Type="http://schemas.openxmlformats.org/officeDocument/2006/relationships/image" Target="../media/image28.png"/><Relationship Id="rId22" Type="http://schemas.openxmlformats.org/officeDocument/2006/relationships/image" Target="../media/image29.png"/><Relationship Id="rId23" Type="http://schemas.openxmlformats.org/officeDocument/2006/relationships/image" Target="../media/image30.png"/><Relationship Id="rId24" Type="http://schemas.openxmlformats.org/officeDocument/2006/relationships/image" Target="../media/image31.png"/><Relationship Id="rId25" Type="http://schemas.openxmlformats.org/officeDocument/2006/relationships/image" Target="../media/image32.png"/><Relationship Id="rId26" Type="http://schemas.openxmlformats.org/officeDocument/2006/relationships/image" Target="../media/image33.png"/><Relationship Id="rId27" Type="http://schemas.openxmlformats.org/officeDocument/2006/relationships/image" Target="../media/image34.png"/><Relationship Id="rId28" Type="http://schemas.openxmlformats.org/officeDocument/2006/relationships/image" Target="../media/image35.emf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30" Type="http://schemas.openxmlformats.org/officeDocument/2006/relationships/image" Target="../media/image37.emf"/><Relationship Id="rId31" Type="http://schemas.openxmlformats.org/officeDocument/2006/relationships/image" Target="../media/image38.png"/><Relationship Id="rId32" Type="http://schemas.openxmlformats.org/officeDocument/2006/relationships/image" Target="../media/image39.png"/><Relationship Id="rId9" Type="http://schemas.openxmlformats.org/officeDocument/2006/relationships/image" Target="../media/image1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33" Type="http://schemas.openxmlformats.org/officeDocument/2006/relationships/image" Target="../media/image40.jpg"/><Relationship Id="rId34" Type="http://schemas.openxmlformats.org/officeDocument/2006/relationships/image" Target="../media/image41.jp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4" Type="http://schemas.openxmlformats.org/officeDocument/2006/relationships/image" Target="../media/image21.png"/><Relationship Id="rId15" Type="http://schemas.openxmlformats.org/officeDocument/2006/relationships/image" Target="../media/image22.png"/><Relationship Id="rId16" Type="http://schemas.openxmlformats.org/officeDocument/2006/relationships/image" Target="../media/image23.png"/><Relationship Id="rId17" Type="http://schemas.openxmlformats.org/officeDocument/2006/relationships/image" Target="../media/image24.png"/><Relationship Id="rId18" Type="http://schemas.openxmlformats.org/officeDocument/2006/relationships/image" Target="../media/image25.png"/><Relationship Id="rId19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jpeg"/><Relationship Id="rId5" Type="http://schemas.openxmlformats.org/officeDocument/2006/relationships/image" Target="../media/image44.jpg"/><Relationship Id="rId6" Type="http://schemas.openxmlformats.org/officeDocument/2006/relationships/image" Target="../media/image45.gif"/><Relationship Id="rId7" Type="http://schemas.openxmlformats.org/officeDocument/2006/relationships/image" Target="../media/image46.jpg"/><Relationship Id="rId8" Type="http://schemas.openxmlformats.org/officeDocument/2006/relationships/image" Target="../media/image47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55019"/>
              </p:ext>
            </p:extLst>
          </p:nvPr>
        </p:nvGraphicFramePr>
        <p:xfrm>
          <a:off x="1287233" y="95355"/>
          <a:ext cx="6717666" cy="11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189804">
                <a:tc>
                  <a:txBody>
                    <a:bodyPr/>
                    <a:lstStyle/>
                    <a:p>
                      <a:pPr algn="l"/>
                      <a:r>
                        <a:rPr lang="en-US" sz="1800" u="sng" dirty="0" smtClean="0">
                          <a:solidFill>
                            <a:schemeClr val="tx1"/>
                          </a:solidFill>
                        </a:rPr>
                        <a:t>Titanium</a:t>
                      </a:r>
                      <a:r>
                        <a:rPr lang="en-US" sz="1800" u="sng" baseline="0" dirty="0" smtClean="0">
                          <a:solidFill>
                            <a:schemeClr val="tx1"/>
                          </a:solidFill>
                        </a:rPr>
                        <a:t> Sponsors</a:t>
                      </a:r>
                      <a:endParaRPr lang="en-US" sz="1800" u="sng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Paige Technolog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89" y="195063"/>
            <a:ext cx="1651476" cy="940924"/>
          </a:xfrm>
          <a:prstGeom prst="rect">
            <a:avLst/>
          </a:prstGeom>
        </p:spPr>
      </p:pic>
      <p:pic>
        <p:nvPicPr>
          <p:cNvPr id="7" name="Picture 6" descr="Valore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18" y="286857"/>
            <a:ext cx="1411385" cy="94092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82412"/>
              </p:ext>
            </p:extLst>
          </p:nvPr>
        </p:nvGraphicFramePr>
        <p:xfrm>
          <a:off x="1281052" y="1445803"/>
          <a:ext cx="6717666" cy="1086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086675">
                <a:tc>
                  <a:txBody>
                    <a:bodyPr/>
                    <a:lstStyle/>
                    <a:p>
                      <a:r>
                        <a:rPr lang="en-US" sz="1500" u="sng" dirty="0" smtClean="0">
                          <a:solidFill>
                            <a:schemeClr val="tx1"/>
                          </a:solidFill>
                        </a:rPr>
                        <a:t>Platinum</a:t>
                      </a:r>
                      <a:r>
                        <a:rPr lang="en-US" sz="1500" u="sng" baseline="0" dirty="0" smtClean="0">
                          <a:solidFill>
                            <a:srgbClr val="000000"/>
                          </a:solidFill>
                        </a:rPr>
                        <a:t> Sponsors</a:t>
                      </a:r>
                      <a:endParaRPr lang="en-US" sz="1500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06" y="1583532"/>
            <a:ext cx="1734861" cy="341190"/>
          </a:xfrm>
          <a:prstGeom prst="rect">
            <a:avLst/>
          </a:prstGeom>
        </p:spPr>
      </p:pic>
      <p:pic>
        <p:nvPicPr>
          <p:cNvPr id="10" name="Picture 9" descr="Epiq Syste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1" y="332637"/>
            <a:ext cx="1726017" cy="75944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704576"/>
              </p:ext>
            </p:extLst>
          </p:nvPr>
        </p:nvGraphicFramePr>
        <p:xfrm>
          <a:off x="1287233" y="2719486"/>
          <a:ext cx="6717666" cy="231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2317874">
                <a:tc>
                  <a:txBody>
                    <a:bodyPr/>
                    <a:lstStyle/>
                    <a:p>
                      <a:r>
                        <a:rPr lang="en-US" sz="1400" u="sng" dirty="0" smtClean="0">
                          <a:solidFill>
                            <a:srgbClr val="000000"/>
                          </a:solidFill>
                        </a:rPr>
                        <a:t>Gold Sponsors</a:t>
                      </a:r>
                      <a:endParaRPr lang="en-US" sz="1400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 descr="Advantage Te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36" y="2809616"/>
            <a:ext cx="1177370" cy="386177"/>
          </a:xfrm>
          <a:prstGeom prst="rect">
            <a:avLst/>
          </a:prstGeom>
        </p:spPr>
      </p:pic>
      <p:pic>
        <p:nvPicPr>
          <p:cNvPr id="13" name="Picture 12" descr="Bradford and Gal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77" y="3461726"/>
            <a:ext cx="646271" cy="443157"/>
          </a:xfrm>
          <a:prstGeom prst="rect">
            <a:avLst/>
          </a:prstGeom>
        </p:spPr>
      </p:pic>
      <p:pic>
        <p:nvPicPr>
          <p:cNvPr id="14" name="Picture 13" descr="Centriq Train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52" y="4591609"/>
            <a:ext cx="912230" cy="386177"/>
          </a:xfrm>
          <a:prstGeom prst="rect">
            <a:avLst/>
          </a:prstGeom>
        </p:spPr>
      </p:pic>
      <p:pic>
        <p:nvPicPr>
          <p:cNvPr id="15" name="Picture 14" descr="Cern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26" y="3774302"/>
            <a:ext cx="1190919" cy="323250"/>
          </a:xfrm>
          <a:prstGeom prst="rect">
            <a:avLst/>
          </a:prstGeom>
        </p:spPr>
      </p:pic>
      <p:pic>
        <p:nvPicPr>
          <p:cNvPr id="16" name="Picture 15" descr="DSI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4" y="3985327"/>
            <a:ext cx="907126" cy="294878"/>
          </a:xfrm>
          <a:prstGeom prst="rect">
            <a:avLst/>
          </a:prstGeom>
        </p:spPr>
      </p:pic>
      <p:pic>
        <p:nvPicPr>
          <p:cNvPr id="17" name="Picture 16" descr="Garmi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4" y="3251261"/>
            <a:ext cx="1122130" cy="304578"/>
          </a:xfrm>
          <a:prstGeom prst="rect">
            <a:avLst/>
          </a:prstGeom>
        </p:spPr>
      </p:pic>
      <p:pic>
        <p:nvPicPr>
          <p:cNvPr id="18" name="Picture 17" descr="Keyhole Softwar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7" y="2781039"/>
            <a:ext cx="944900" cy="341964"/>
          </a:xfrm>
          <a:prstGeom prst="rect">
            <a:avLst/>
          </a:prstGeom>
        </p:spPr>
      </p:pic>
      <p:pic>
        <p:nvPicPr>
          <p:cNvPr id="19" name="Picture 18" descr="KU Edwards Campu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0" y="1488283"/>
            <a:ext cx="1023839" cy="819071"/>
          </a:xfrm>
          <a:prstGeom prst="rect">
            <a:avLst/>
          </a:prstGeom>
        </p:spPr>
      </p:pic>
      <p:pic>
        <p:nvPicPr>
          <p:cNvPr id="20" name="Picture 19" descr="LRS Consulting Servic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54" y="2923213"/>
            <a:ext cx="1059289" cy="353096"/>
          </a:xfrm>
          <a:prstGeom prst="rect">
            <a:avLst/>
          </a:prstGeom>
        </p:spPr>
      </p:pic>
      <p:pic>
        <p:nvPicPr>
          <p:cNvPr id="21" name="Picture 20" descr="Multi Servi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77" y="2082808"/>
            <a:ext cx="2090415" cy="280713"/>
          </a:xfrm>
          <a:prstGeom prst="rect">
            <a:avLst/>
          </a:prstGeom>
        </p:spPr>
      </p:pic>
      <p:pic>
        <p:nvPicPr>
          <p:cNvPr id="22" name="Picture 21" descr="Netchemia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14" y="2822160"/>
            <a:ext cx="1385462" cy="300843"/>
          </a:xfrm>
          <a:prstGeom prst="rect">
            <a:avLst/>
          </a:prstGeom>
        </p:spPr>
      </p:pic>
      <p:pic>
        <p:nvPicPr>
          <p:cNvPr id="23" name="Picture 22" descr="Oakwood System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23" y="3575687"/>
            <a:ext cx="1305931" cy="328349"/>
          </a:xfrm>
          <a:prstGeom prst="rect">
            <a:avLst/>
          </a:prstGeom>
        </p:spPr>
      </p:pic>
      <p:pic>
        <p:nvPicPr>
          <p:cNvPr id="24" name="Picture 23" descr="Perceptive Softwar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88" y="1540627"/>
            <a:ext cx="2011891" cy="364057"/>
          </a:xfrm>
          <a:prstGeom prst="rect">
            <a:avLst/>
          </a:prstGeom>
        </p:spPr>
      </p:pic>
      <p:pic>
        <p:nvPicPr>
          <p:cNvPr id="25" name="Picture 24" descr="Stackif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34" y="3403550"/>
            <a:ext cx="840178" cy="280859"/>
          </a:xfrm>
          <a:prstGeom prst="rect">
            <a:avLst/>
          </a:prstGeom>
        </p:spPr>
      </p:pic>
      <p:pic>
        <p:nvPicPr>
          <p:cNvPr id="26" name="Picture 25" descr="UnitedLex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90" y="3952669"/>
            <a:ext cx="986878" cy="242490"/>
          </a:xfrm>
          <a:prstGeom prst="rect">
            <a:avLst/>
          </a:prstGeom>
        </p:spPr>
      </p:pic>
      <p:pic>
        <p:nvPicPr>
          <p:cNvPr id="27" name="Picture 26" descr="databank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11" y="505195"/>
            <a:ext cx="2062544" cy="666899"/>
          </a:xfrm>
          <a:prstGeom prst="rect">
            <a:avLst/>
          </a:prstGeom>
        </p:spPr>
      </p:pic>
      <p:pic>
        <p:nvPicPr>
          <p:cNvPr id="28" name="Picture 27" descr="DST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36" y="2834529"/>
            <a:ext cx="552497" cy="497248"/>
          </a:xfrm>
          <a:prstGeom prst="rect">
            <a:avLst/>
          </a:prstGeom>
        </p:spPr>
      </p:pic>
      <p:pic>
        <p:nvPicPr>
          <p:cNvPr id="29" name="Picture 28" descr="Balance Innovations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74" y="3123003"/>
            <a:ext cx="601481" cy="475633"/>
          </a:xfrm>
          <a:prstGeom prst="rect">
            <a:avLst/>
          </a:prstGeom>
        </p:spPr>
      </p:pic>
      <p:pic>
        <p:nvPicPr>
          <p:cNvPr id="30" name="Picture 29" descr="Jack Henry And Associate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4" y="3780055"/>
            <a:ext cx="1239164" cy="293859"/>
          </a:xfrm>
          <a:prstGeom prst="rect">
            <a:avLst/>
          </a:prstGeom>
        </p:spPr>
      </p:pic>
      <p:pic>
        <p:nvPicPr>
          <p:cNvPr id="31" name="Picture 30" descr="PinsightLogo-v2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4" y="1673868"/>
            <a:ext cx="1491341" cy="9649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1042" y="1990604"/>
            <a:ext cx="1647828" cy="396729"/>
          </a:xfrm>
          <a:prstGeom prst="rect">
            <a:avLst/>
          </a:prstGeom>
        </p:spPr>
      </p:pic>
      <p:pic>
        <p:nvPicPr>
          <p:cNvPr id="33" name="Picture 32" descr="fitbark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98" y="3973973"/>
            <a:ext cx="860636" cy="476543"/>
          </a:xfrm>
          <a:prstGeom prst="rect">
            <a:avLst/>
          </a:prstGeom>
        </p:spPr>
      </p:pic>
      <p:pic>
        <p:nvPicPr>
          <p:cNvPr id="34" name="Picture 33" descr="BATS_CMYK_Glow.eps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8" y="4247086"/>
            <a:ext cx="1000361" cy="360963"/>
          </a:xfrm>
          <a:prstGeom prst="rect">
            <a:avLst/>
          </a:prstGeom>
        </p:spPr>
      </p:pic>
      <p:pic>
        <p:nvPicPr>
          <p:cNvPr id="35" name="Picture 34" descr="2011_Commerce_4C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95" y="4178530"/>
            <a:ext cx="1939568" cy="306409"/>
          </a:xfrm>
          <a:prstGeom prst="rect">
            <a:avLst/>
          </a:prstGeom>
        </p:spPr>
      </p:pic>
      <p:pic>
        <p:nvPicPr>
          <p:cNvPr id="36" name="Picture 35" descr="0 PRIMARY_2014 Liferay Logo Horizontal Full Color - Light BG (1).eps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1" y="4709287"/>
            <a:ext cx="1152767" cy="258500"/>
          </a:xfrm>
          <a:prstGeom prst="rect">
            <a:avLst/>
          </a:prstGeom>
        </p:spPr>
      </p:pic>
      <p:pic>
        <p:nvPicPr>
          <p:cNvPr id="37" name="Picture 36" descr="triplei-vert-purple-600px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6" y="4246368"/>
            <a:ext cx="605433" cy="518654"/>
          </a:xfrm>
          <a:prstGeom prst="rect">
            <a:avLst/>
          </a:prstGeom>
        </p:spPr>
      </p:pic>
      <p:pic>
        <p:nvPicPr>
          <p:cNvPr id="38" name="Picture 37" descr="imodules-LgNoTagNoBgLogo2012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3" y="4622400"/>
            <a:ext cx="1345436" cy="333913"/>
          </a:xfrm>
          <a:prstGeom prst="rect">
            <a:avLst/>
          </a:prstGeom>
        </p:spPr>
      </p:pic>
      <p:pic>
        <p:nvPicPr>
          <p:cNvPr id="39" name="Picture 38" descr="ecco logo - general.jp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43" y="4576732"/>
            <a:ext cx="1291967" cy="379580"/>
          </a:xfrm>
          <a:prstGeom prst="rect">
            <a:avLst/>
          </a:prstGeom>
        </p:spPr>
      </p:pic>
      <p:pic>
        <p:nvPicPr>
          <p:cNvPr id="40" name="Picture 39" descr="NDBHLogoColorWithTagline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77" y="3302566"/>
            <a:ext cx="1153826" cy="4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7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nitty</a:t>
            </a:r>
            <a:r>
              <a:rPr lang="en-US" dirty="0" smtClean="0"/>
              <a:t>, gritty details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12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XAML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sz="2400" b="1" dirty="0"/>
              <a:t>&lt;</a:t>
            </a:r>
            <a:r>
              <a:rPr lang="en-US" sz="2400" b="1" i="1" dirty="0"/>
              <a:t>Window | Page </a:t>
            </a:r>
            <a:r>
              <a:rPr lang="en-US" sz="2400" b="1" i="1"/>
              <a:t>| </a:t>
            </a:r>
            <a:r>
              <a:rPr lang="en-US" sz="2400" b="1" i="1" smtClean="0"/>
              <a:t>UserContro</a:t>
            </a:r>
            <a:endParaRPr lang="en-US" sz="2400" b="1" i="1" dirty="0"/>
          </a:p>
          <a:p>
            <a:pPr>
              <a:buNone/>
            </a:pPr>
            <a:r>
              <a:rPr lang="en-US" sz="2400" b="1" dirty="0"/>
              <a:t>	</a:t>
            </a:r>
            <a:r>
              <a:rPr lang="en-US" sz="2400" b="1" dirty="0" err="1"/>
              <a:t>xmlns</a:t>
            </a:r>
            <a:r>
              <a:rPr lang="en-US" sz="2400" b="1" dirty="0"/>
              <a:t>="http://</a:t>
            </a:r>
            <a:r>
              <a:rPr lang="en-US" sz="2400" b="1" dirty="0" err="1"/>
              <a:t>schemas.microsoft.com</a:t>
            </a:r>
            <a:r>
              <a:rPr lang="en-US" sz="2400" b="1" dirty="0"/>
              <a:t>/</a:t>
            </a:r>
            <a:r>
              <a:rPr lang="en-US" sz="2400" b="1" dirty="0" err="1"/>
              <a:t>winfx</a:t>
            </a:r>
            <a:r>
              <a:rPr lang="en-US" sz="2400" b="1" dirty="0"/>
              <a:t>/2006/</a:t>
            </a:r>
            <a:r>
              <a:rPr lang="en-US" sz="2400" b="1" dirty="0" err="1"/>
              <a:t>xaml</a:t>
            </a:r>
            <a:r>
              <a:rPr lang="en-US" sz="2400" b="1" dirty="0"/>
              <a:t>/presentation"    </a:t>
            </a:r>
            <a:r>
              <a:rPr lang="en-US" sz="2400" b="1" dirty="0" err="1"/>
              <a:t>xmlns:x</a:t>
            </a:r>
            <a:r>
              <a:rPr lang="en-US" sz="2400" b="1" dirty="0"/>
              <a:t>="http://</a:t>
            </a:r>
            <a:r>
              <a:rPr lang="en-US" sz="2400" b="1" dirty="0" err="1"/>
              <a:t>schemas.microsoft.com</a:t>
            </a:r>
            <a:r>
              <a:rPr lang="en-US" sz="2400" b="1" dirty="0"/>
              <a:t>/</a:t>
            </a:r>
            <a:r>
              <a:rPr lang="en-US" sz="2400" b="1" dirty="0" err="1"/>
              <a:t>winfx</a:t>
            </a:r>
            <a:r>
              <a:rPr lang="en-US" sz="2400" b="1" dirty="0"/>
              <a:t>/2006/</a:t>
            </a:r>
            <a:r>
              <a:rPr lang="en-US" sz="2400" b="1" dirty="0" err="1"/>
              <a:t>xaml</a:t>
            </a:r>
            <a:r>
              <a:rPr lang="en-US" sz="2400" b="1" dirty="0"/>
              <a:t>"</a:t>
            </a:r>
          </a:p>
          <a:p>
            <a:pPr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&gt;</a:t>
            </a:r>
            <a:endParaRPr lang="en-US" sz="2400" b="1" dirty="0"/>
          </a:p>
          <a:p>
            <a:pPr>
              <a:buNone/>
            </a:pPr>
            <a:r>
              <a:rPr lang="en-US" sz="2400" b="1" dirty="0"/>
              <a:t>	&lt;!– Stuff goes here </a:t>
            </a:r>
            <a:r>
              <a:rPr lang="en-US" sz="2400" b="1" dirty="0" smtClean="0">
                <a:sym typeface="Wingdings" pitchFamily="2" charset="2"/>
              </a:rPr>
              <a:t></a:t>
            </a:r>
            <a:endParaRPr lang="en-US" sz="2400" b="1" dirty="0"/>
          </a:p>
          <a:p>
            <a:pPr>
              <a:buNone/>
            </a:pPr>
            <a:r>
              <a:rPr lang="en-US" sz="2400" b="1" dirty="0"/>
              <a:t>&lt;/</a:t>
            </a:r>
            <a:r>
              <a:rPr lang="en-US" sz="2400" b="1" i="1" dirty="0"/>
              <a:t>Window | Page | </a:t>
            </a:r>
            <a:r>
              <a:rPr lang="en-US" sz="2400" b="1" i="1" dirty="0" err="1"/>
              <a:t>UserControl</a:t>
            </a:r>
            <a:r>
              <a:rPr lang="en-US" sz="2400" b="1" dirty="0"/>
              <a:t>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68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XAML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Various ways to accomplish the same thing</a:t>
            </a:r>
          </a:p>
          <a:p>
            <a:pPr marL="457200" lvl="1" indent="0">
              <a:buNone/>
            </a:pPr>
            <a:r>
              <a:rPr lang="en-US" dirty="0"/>
              <a:t>&lt;Button&gt;This is a button&lt;/Button&gt;</a:t>
            </a:r>
          </a:p>
          <a:p>
            <a:pPr marL="457200" lvl="1" indent="0">
              <a:buNone/>
            </a:pPr>
            <a:r>
              <a:rPr lang="en-US" dirty="0"/>
              <a:t>&lt;Button Content=“This is a button”&gt;&lt;/Button&gt;</a:t>
            </a:r>
          </a:p>
          <a:p>
            <a:pPr marL="457200" lvl="1" indent="0">
              <a:buNone/>
            </a:pPr>
            <a:r>
              <a:rPr lang="en-US" dirty="0"/>
              <a:t>&lt;Button Content=“This is a button”/&gt;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220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XAML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readability, when dealing with long pieces of XAML, place each attribute on a separate line:</a:t>
            </a:r>
          </a:p>
        </p:txBody>
      </p:sp>
      <p:sp>
        <p:nvSpPr>
          <p:cNvPr id="5" name="Rectangle 4"/>
          <p:cNvSpPr/>
          <p:nvPr/>
        </p:nvSpPr>
        <p:spPr>
          <a:xfrm>
            <a:off x="2318657" y="2400300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FFFF"/>
                </a:solidFill>
              </a:rPr>
              <a:t>&lt;Button</a:t>
            </a:r>
          </a:p>
          <a:p>
            <a:r>
              <a:rPr lang="en-US" dirty="0">
                <a:solidFill>
                  <a:srgbClr val="FFFFFF"/>
                </a:solidFill>
              </a:rPr>
              <a:t>      Content="This is a button"</a:t>
            </a:r>
          </a:p>
          <a:p>
            <a:r>
              <a:rPr lang="en-US" dirty="0">
                <a:solidFill>
                  <a:srgbClr val="FFFFFF"/>
                </a:solidFill>
              </a:rPr>
              <a:t>      Background="Blue"</a:t>
            </a:r>
          </a:p>
          <a:p>
            <a:r>
              <a:rPr lang="en-US" dirty="0">
                <a:solidFill>
                  <a:srgbClr val="FFFFFF"/>
                </a:solidFill>
              </a:rPr>
              <a:t>      Foreground="White"</a:t>
            </a:r>
          </a:p>
          <a:p>
            <a:r>
              <a:rPr lang="en-US" dirty="0">
                <a:solidFill>
                  <a:srgbClr val="FFFFFF"/>
                </a:solidFill>
              </a:rPr>
              <a:t>      Height="35"</a:t>
            </a:r>
          </a:p>
          <a:p>
            <a:r>
              <a:rPr lang="en-US" dirty="0">
                <a:solidFill>
                  <a:srgbClr val="FFFFFF"/>
                </a:solidFill>
              </a:rPr>
              <a:t>      Width="100"</a:t>
            </a:r>
          </a:p>
          <a:p>
            <a:r>
              <a:rPr lang="en-US" dirty="0">
                <a:solidFill>
                  <a:srgbClr val="FFFFFF"/>
                </a:solidFill>
              </a:rPr>
              <a:t>      /&gt;</a:t>
            </a:r>
          </a:p>
        </p:txBody>
      </p:sp>
    </p:spTree>
    <p:extLst>
      <p:ext uri="{BB962C8B-B14F-4D97-AF65-F5344CB8AC3E}">
        <p14:creationId xmlns:p14="http://schemas.microsoft.com/office/powerpoint/2010/main" val="3894087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vs. XAML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Anything you can do in XAML, you can do in code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	</a:t>
            </a:r>
            <a:r>
              <a:rPr lang="en-US" b="1" dirty="0" err="1"/>
              <a:t>var</a:t>
            </a:r>
            <a:r>
              <a:rPr lang="en-US" b="1" dirty="0"/>
              <a:t> b = new Button();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	</a:t>
            </a:r>
            <a:r>
              <a:rPr lang="en-US" b="1" dirty="0" err="1"/>
              <a:t>b.Content</a:t>
            </a:r>
            <a:r>
              <a:rPr lang="en-US" b="1" dirty="0"/>
              <a:t> = “hello, world”;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b="1" dirty="0"/>
              <a:t>	</a:t>
            </a:r>
            <a:r>
              <a:rPr lang="en-US" b="1" dirty="0" err="1"/>
              <a:t>b.Click</a:t>
            </a:r>
            <a:r>
              <a:rPr lang="en-US" b="1" dirty="0"/>
              <a:t> += </a:t>
            </a:r>
            <a:r>
              <a:rPr lang="en-US" b="1" dirty="0" err="1"/>
              <a:t>clickedEvent</a:t>
            </a:r>
            <a:r>
              <a:rPr lang="en-US" b="1" dirty="0"/>
              <a:t>;</a:t>
            </a:r>
          </a:p>
          <a:p>
            <a:pPr indent="0">
              <a:buNone/>
            </a:pPr>
            <a:r>
              <a:rPr lang="en-US" dirty="0"/>
              <a:t>		is the same as</a:t>
            </a:r>
          </a:p>
          <a:p>
            <a:pPr indent="0">
              <a:buNone/>
            </a:pPr>
            <a:r>
              <a:rPr lang="en-US" b="1" dirty="0"/>
              <a:t>	&lt;Button Content=“hello, world” 			Click=“</a:t>
            </a:r>
            <a:r>
              <a:rPr lang="en-US" b="1" dirty="0" err="1"/>
              <a:t>clickedEvent</a:t>
            </a:r>
            <a:r>
              <a:rPr lang="en-US" b="1" dirty="0"/>
              <a:t>”/&gt;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92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1"/>
            <a:ext cx="8229600" cy="362307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Outside spacing</a:t>
            </a:r>
            <a:br>
              <a:rPr lang="en-US" dirty="0" smtClean="0"/>
            </a:br>
            <a:r>
              <a:rPr lang="en-US" dirty="0" smtClean="0"/>
              <a:t>Left, Top, Right, Bottom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all margins are the same, you may use the alternate syntax of Margin=“10”</a:t>
            </a:r>
          </a:p>
          <a:p>
            <a:pPr marL="0" indent="0">
              <a:buNone/>
            </a:pPr>
            <a:r>
              <a:rPr lang="en-US" sz="1900" dirty="0" smtClean="0"/>
              <a:t/>
            </a:r>
            <a:br>
              <a:rPr lang="en-US" sz="1900" dirty="0" smtClean="0"/>
            </a:br>
            <a:r>
              <a:rPr lang="en-US" sz="1900" dirty="0" smtClean="0"/>
              <a:t>Note: Units are Device Independent</a:t>
            </a:r>
            <a:endParaRPr lang="en-US" sz="1900" dirty="0"/>
          </a:p>
        </p:txBody>
      </p:sp>
      <p:pic>
        <p:nvPicPr>
          <p:cNvPr id="5" name="Snagit_PPT60C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845076"/>
            <a:ext cx="1047619" cy="400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89250" y="1163616"/>
            <a:ext cx="5369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FFFFFF"/>
                </a:solidFill>
              </a:rPr>
              <a:t>&lt;</a:t>
            </a:r>
            <a:r>
              <a:rPr lang="en-US" sz="1600" dirty="0" err="1">
                <a:solidFill>
                  <a:srgbClr val="FFFFFF"/>
                </a:solidFill>
              </a:rPr>
              <a:t>StackPanel</a:t>
            </a:r>
            <a:r>
              <a:rPr lang="en-US" sz="1600" dirty="0">
                <a:solidFill>
                  <a:srgbClr val="FFFFFF"/>
                </a:solidFill>
              </a:rPr>
              <a:t> 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        Orientation="Horizontal"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        </a:t>
            </a:r>
            <a:r>
              <a:rPr lang="en-US" sz="1600" dirty="0" err="1">
                <a:solidFill>
                  <a:srgbClr val="FFFFFF"/>
                </a:solidFill>
              </a:rPr>
              <a:t>Grid.Row</a:t>
            </a:r>
            <a:r>
              <a:rPr lang="en-US" sz="1600" dirty="0">
                <a:solidFill>
                  <a:srgbClr val="FFFFFF"/>
                </a:solidFill>
              </a:rPr>
              <a:t>="3"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        </a:t>
            </a:r>
            <a:r>
              <a:rPr lang="en-US" sz="1600" dirty="0" err="1">
                <a:solidFill>
                  <a:srgbClr val="FFFFFF"/>
                </a:solidFill>
              </a:rPr>
              <a:t>Grid.Column</a:t>
            </a:r>
            <a:r>
              <a:rPr lang="en-US" sz="1600" dirty="0">
                <a:solidFill>
                  <a:srgbClr val="FFFFFF"/>
                </a:solidFill>
              </a:rPr>
              <a:t>="1"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        Margin="10,10,10,10"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        </a:t>
            </a:r>
            <a:r>
              <a:rPr lang="en-US" sz="1600" dirty="0" smtClean="0">
                <a:solidFill>
                  <a:srgbClr val="FFFFFF"/>
                </a:solidFill>
              </a:rPr>
              <a:t>&gt;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1600" dirty="0">
                <a:solidFill>
                  <a:srgbClr val="FFFFFF"/>
                </a:solidFill>
              </a:rPr>
              <a:t>            &lt;Button Content="Ok"  Margin="0,0,10,0" /&gt;</a:t>
            </a:r>
          </a:p>
          <a:p>
            <a:r>
              <a:rPr lang="en-US" sz="1600" dirty="0">
                <a:solidFill>
                  <a:srgbClr val="FFFFFF"/>
                </a:solidFill>
              </a:rPr>
              <a:t>            &lt;Button Content="Cancel"  /&gt;</a:t>
            </a:r>
          </a:p>
          <a:p>
            <a:r>
              <a:rPr lang="en-US" sz="1600" dirty="0" smtClean="0">
                <a:solidFill>
                  <a:srgbClr val="FFFFFF"/>
                </a:solidFill>
              </a:rPr>
              <a:t>&lt;/</a:t>
            </a:r>
            <a:r>
              <a:rPr lang="en-US" sz="1600" dirty="0" err="1">
                <a:solidFill>
                  <a:srgbClr val="FFFFFF"/>
                </a:solidFill>
              </a:rPr>
              <a:t>StackPanel</a:t>
            </a:r>
            <a:r>
              <a:rPr lang="en-US" sz="1600" dirty="0">
                <a:solidFill>
                  <a:srgbClr val="FFFFF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531205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971551"/>
            <a:ext cx="8229600" cy="3623072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Inside spacing</a:t>
            </a:r>
            <a:br>
              <a:rPr lang="en-US" dirty="0" smtClean="0"/>
            </a:br>
            <a:r>
              <a:rPr lang="en-US" dirty="0" smtClean="0"/>
              <a:t>Left, Top, Right, Bottom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If the padding values are the same, you may use the alternate syntax of Padding=“10”</a:t>
            </a:r>
          </a:p>
          <a:p>
            <a:pPr marL="0" indent="0">
              <a:buNone/>
            </a:pPr>
            <a:r>
              <a:rPr lang="en-US" sz="1900" dirty="0" smtClean="0"/>
              <a:t/>
            </a:r>
            <a:br>
              <a:rPr lang="en-US" sz="1900" dirty="0" smtClean="0"/>
            </a:br>
            <a:r>
              <a:rPr lang="en-US" sz="1900" dirty="0" smtClean="0"/>
              <a:t>Note: Units are Device Independent</a:t>
            </a:r>
            <a:endParaRPr lang="en-US" sz="1900" dirty="0"/>
          </a:p>
        </p:txBody>
      </p:sp>
      <p:sp>
        <p:nvSpPr>
          <p:cNvPr id="6" name="Rectangle 5"/>
          <p:cNvSpPr/>
          <p:nvPr/>
        </p:nvSpPr>
        <p:spPr>
          <a:xfrm>
            <a:off x="3657601" y="2000250"/>
            <a:ext cx="423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&lt;Button Content="Button" Padding="25" </a:t>
            </a:r>
          </a:p>
        </p:txBody>
      </p:sp>
      <p:pic>
        <p:nvPicPr>
          <p:cNvPr id="7" name="Snagit_PPT88B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867321"/>
            <a:ext cx="876191" cy="54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0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pic>
        <p:nvPicPr>
          <p:cNvPr id="6" name="Snagit_PPT695C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4" y="1144588"/>
            <a:ext cx="3419048" cy="10285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14401" y="2237445"/>
            <a:ext cx="21686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</a:rPr>
              <a:t>&lt;Button Content="Button" </a:t>
            </a:r>
            <a:r>
              <a:rPr lang="en-US" sz="1200" dirty="0" smtClean="0">
                <a:solidFill>
                  <a:srgbClr val="FFFFFF"/>
                </a:solidFill>
              </a:rPr>
              <a:t>/&gt;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40289" y="146105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Defaults = “Stretch”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9" name="Snagit_PPTF4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4" y="2638425"/>
            <a:ext cx="3323810" cy="11857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9464" y="3894139"/>
            <a:ext cx="390797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&lt;Button Content="Top" </a:t>
            </a:r>
            <a:r>
              <a:rPr lang="en-US" sz="1200" dirty="0" err="1" smtClean="0">
                <a:solidFill>
                  <a:srgbClr val="FFFFFF"/>
                </a:solidFill>
              </a:rPr>
              <a:t>VerticalAlignment</a:t>
            </a:r>
            <a:r>
              <a:rPr lang="en-US" sz="1200" dirty="0" smtClean="0">
                <a:solidFill>
                  <a:srgbClr val="FFFFFF"/>
                </a:solidFill>
              </a:rPr>
              <a:t>="Top" /&gt;</a:t>
            </a:r>
            <a:br>
              <a:rPr lang="en-US" sz="1200" dirty="0" smtClean="0">
                <a:solidFill>
                  <a:srgbClr val="FFFFFF"/>
                </a:solidFill>
              </a:rPr>
            </a:br>
            <a:r>
              <a:rPr lang="en-US" sz="1200" dirty="0" smtClean="0">
                <a:solidFill>
                  <a:srgbClr val="FFFFFF"/>
                </a:solidFill>
              </a:rPr>
              <a:t>&lt;Button Content=“Center" </a:t>
            </a:r>
            <a:r>
              <a:rPr lang="en-US" sz="1200" dirty="0" err="1" smtClean="0">
                <a:solidFill>
                  <a:srgbClr val="FFFFFF"/>
                </a:solidFill>
              </a:rPr>
              <a:t>VerticalAlignment</a:t>
            </a:r>
            <a:r>
              <a:rPr lang="en-US" sz="1200" dirty="0" smtClean="0">
                <a:solidFill>
                  <a:srgbClr val="FFFFFF"/>
                </a:solidFill>
              </a:rPr>
              <a:t>=“Center" /&gt;</a:t>
            </a:r>
            <a:br>
              <a:rPr lang="en-US" sz="1200" dirty="0" smtClean="0">
                <a:solidFill>
                  <a:srgbClr val="FFFFFF"/>
                </a:solidFill>
              </a:rPr>
            </a:br>
            <a:r>
              <a:rPr lang="en-US" sz="1200" dirty="0" smtClean="0">
                <a:solidFill>
                  <a:srgbClr val="FFFFFF"/>
                </a:solidFill>
              </a:rPr>
              <a:t>&lt;Button Content=“Bottom" </a:t>
            </a:r>
            <a:r>
              <a:rPr lang="en-US" sz="1200" dirty="0" err="1" smtClean="0">
                <a:solidFill>
                  <a:srgbClr val="FFFFFF"/>
                </a:solidFill>
              </a:rPr>
              <a:t>VerticalAlignment</a:t>
            </a:r>
            <a:r>
              <a:rPr lang="en-US" sz="1200" dirty="0" smtClean="0">
                <a:solidFill>
                  <a:srgbClr val="FFFFFF"/>
                </a:solidFill>
              </a:rPr>
              <a:t>=“Bottom" /&gt;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11" name="Snagit_PPT1DD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289" y="2624139"/>
            <a:ext cx="3342857" cy="1200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748665" y="3894139"/>
            <a:ext cx="4022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&lt;</a:t>
            </a:r>
            <a:r>
              <a:rPr lang="en-US" sz="1200" dirty="0">
                <a:solidFill>
                  <a:srgbClr val="FFFFFF"/>
                </a:solidFill>
              </a:rPr>
              <a:t>Button Content="Left" </a:t>
            </a:r>
            <a:r>
              <a:rPr lang="en-US" sz="1200" dirty="0" err="1">
                <a:solidFill>
                  <a:srgbClr val="FFFFFF"/>
                </a:solidFill>
              </a:rPr>
              <a:t>HorizontalAlignment</a:t>
            </a:r>
            <a:r>
              <a:rPr lang="en-US" sz="1200" dirty="0">
                <a:solidFill>
                  <a:srgbClr val="FFFFFF"/>
                </a:solidFill>
              </a:rPr>
              <a:t>="Left" </a:t>
            </a:r>
            <a:r>
              <a:rPr lang="en-US" sz="1200" dirty="0" smtClean="0">
                <a:solidFill>
                  <a:srgbClr val="FFFFFF"/>
                </a:solidFill>
              </a:rPr>
              <a:t>/&gt;</a:t>
            </a:r>
            <a:endParaRPr lang="en-US" sz="1200" dirty="0">
              <a:solidFill>
                <a:srgbClr val="FFFFFF"/>
              </a:solidFill>
            </a:endParaRPr>
          </a:p>
          <a:p>
            <a:r>
              <a:rPr lang="en-US" sz="1200" dirty="0" smtClean="0">
                <a:solidFill>
                  <a:srgbClr val="FFFFFF"/>
                </a:solidFill>
              </a:rPr>
              <a:t>&lt;</a:t>
            </a:r>
            <a:r>
              <a:rPr lang="en-US" sz="1200" dirty="0">
                <a:solidFill>
                  <a:srgbClr val="FFFFFF"/>
                </a:solidFill>
              </a:rPr>
              <a:t>Button Content="Center" </a:t>
            </a:r>
            <a:r>
              <a:rPr lang="en-US" sz="1200" dirty="0" err="1">
                <a:solidFill>
                  <a:srgbClr val="FFFFFF"/>
                </a:solidFill>
              </a:rPr>
              <a:t>HorizontalAlignment</a:t>
            </a:r>
            <a:r>
              <a:rPr lang="en-US" sz="1200" dirty="0">
                <a:solidFill>
                  <a:srgbClr val="FFFFFF"/>
                </a:solidFill>
              </a:rPr>
              <a:t>="Center" </a:t>
            </a:r>
            <a:r>
              <a:rPr lang="en-US" sz="1200" dirty="0" smtClean="0">
                <a:solidFill>
                  <a:srgbClr val="FFFFFF"/>
                </a:solidFill>
              </a:rPr>
              <a:t>/&gt;</a:t>
            </a:r>
            <a:endParaRPr lang="en-US" sz="1200" dirty="0">
              <a:solidFill>
                <a:srgbClr val="FFFFFF"/>
              </a:solidFill>
            </a:endParaRPr>
          </a:p>
          <a:p>
            <a:r>
              <a:rPr lang="en-US" sz="1200" dirty="0" smtClean="0">
                <a:solidFill>
                  <a:srgbClr val="FFFFFF"/>
                </a:solidFill>
              </a:rPr>
              <a:t>&lt;</a:t>
            </a:r>
            <a:r>
              <a:rPr lang="en-US" sz="1200" dirty="0">
                <a:solidFill>
                  <a:srgbClr val="FFFFFF"/>
                </a:solidFill>
              </a:rPr>
              <a:t>Button Content="Right" </a:t>
            </a:r>
            <a:r>
              <a:rPr lang="en-US" sz="1200" dirty="0" err="1">
                <a:solidFill>
                  <a:srgbClr val="FFFFFF"/>
                </a:solidFill>
              </a:rPr>
              <a:t>HorizontalAlignment</a:t>
            </a:r>
            <a:r>
              <a:rPr lang="en-US" sz="1200" dirty="0">
                <a:solidFill>
                  <a:srgbClr val="FFFFFF"/>
                </a:solidFill>
              </a:rPr>
              <a:t>="Right" </a:t>
            </a:r>
            <a:r>
              <a:rPr lang="en-US" sz="1200" dirty="0" smtClean="0">
                <a:solidFill>
                  <a:srgbClr val="FFFFFF"/>
                </a:solidFill>
              </a:rPr>
              <a:t>/&gt;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59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ContentAlignment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779464" y="1069041"/>
            <a:ext cx="7583487" cy="3156698"/>
          </a:xfrm>
        </p:spPr>
        <p:txBody>
          <a:bodyPr/>
          <a:lstStyle/>
          <a:p>
            <a:r>
              <a:rPr lang="en-US" dirty="0" err="1" smtClean="0"/>
              <a:t>HorizontalContentAlignment</a:t>
            </a:r>
            <a:r>
              <a:rPr lang="en-US" dirty="0" smtClean="0"/>
              <a:t> and </a:t>
            </a:r>
            <a:r>
              <a:rPr lang="en-US" dirty="0" err="1" smtClean="0"/>
              <a:t>VerticalContentAlignment</a:t>
            </a:r>
            <a:endParaRPr lang="en-US" dirty="0" smtClean="0"/>
          </a:p>
          <a:p>
            <a:pPr lvl="1"/>
            <a:r>
              <a:rPr lang="en-US" dirty="0" smtClean="0"/>
              <a:t>Applies to Content controls such as buttons</a:t>
            </a:r>
            <a:endParaRPr lang="en-US" dirty="0"/>
          </a:p>
        </p:txBody>
      </p:sp>
      <p:pic>
        <p:nvPicPr>
          <p:cNvPr id="14" name="Snagit_PPTE7D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514600"/>
            <a:ext cx="3276191" cy="1164286"/>
          </a:xfrm>
          <a:prstGeom prst="rect">
            <a:avLst/>
          </a:prstGeom>
        </p:spPr>
      </p:pic>
      <p:pic>
        <p:nvPicPr>
          <p:cNvPr id="15" name="Snagit_PPT560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809" y="2493172"/>
            <a:ext cx="3304762" cy="118571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738403" y="3687202"/>
            <a:ext cx="457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&lt;</a:t>
            </a:r>
            <a:r>
              <a:rPr lang="en-US" sz="1100" dirty="0">
                <a:solidFill>
                  <a:srgbClr val="FFFFFF"/>
                </a:solidFill>
              </a:rPr>
              <a:t>Button Content="Top" </a:t>
            </a:r>
            <a:r>
              <a:rPr lang="en-US" sz="1100" dirty="0" err="1">
                <a:solidFill>
                  <a:srgbClr val="FFFFFF"/>
                </a:solidFill>
              </a:rPr>
              <a:t>VerticalContentAlignment</a:t>
            </a:r>
            <a:r>
              <a:rPr lang="en-US" sz="1100" dirty="0">
                <a:solidFill>
                  <a:srgbClr val="FFFFFF"/>
                </a:solidFill>
              </a:rPr>
              <a:t>="Top" </a:t>
            </a:r>
            <a:r>
              <a:rPr lang="en-US" sz="1100" dirty="0" smtClean="0">
                <a:solidFill>
                  <a:srgbClr val="FFFFFF"/>
                </a:solidFill>
              </a:rPr>
              <a:t>/&gt;</a:t>
            </a:r>
            <a:endParaRPr lang="en-US" sz="1100" dirty="0">
              <a:solidFill>
                <a:srgbClr val="FFFFFF"/>
              </a:solidFill>
            </a:endParaRPr>
          </a:p>
          <a:p>
            <a:r>
              <a:rPr lang="en-US" sz="1100" dirty="0" smtClean="0">
                <a:solidFill>
                  <a:srgbClr val="FFFFFF"/>
                </a:solidFill>
              </a:rPr>
              <a:t>&lt;</a:t>
            </a:r>
            <a:r>
              <a:rPr lang="en-US" sz="1100" dirty="0">
                <a:solidFill>
                  <a:srgbClr val="FFFFFF"/>
                </a:solidFill>
              </a:rPr>
              <a:t>Button Content="Center" </a:t>
            </a:r>
            <a:r>
              <a:rPr lang="en-US" sz="1100" dirty="0" err="1">
                <a:solidFill>
                  <a:srgbClr val="FFFFFF"/>
                </a:solidFill>
              </a:rPr>
              <a:t>VerticalContentAlignment</a:t>
            </a:r>
            <a:r>
              <a:rPr lang="en-US" sz="1100" dirty="0">
                <a:solidFill>
                  <a:srgbClr val="FFFFFF"/>
                </a:solidFill>
              </a:rPr>
              <a:t>="Center</a:t>
            </a:r>
            <a:r>
              <a:rPr lang="en-US" sz="1100" dirty="0" smtClean="0">
                <a:solidFill>
                  <a:srgbClr val="FFFFFF"/>
                </a:solidFill>
              </a:rPr>
              <a:t>" /&gt;</a:t>
            </a:r>
            <a:endParaRPr lang="en-US" sz="1100" dirty="0">
              <a:solidFill>
                <a:srgbClr val="FFFFFF"/>
              </a:solidFill>
            </a:endParaRPr>
          </a:p>
          <a:p>
            <a:r>
              <a:rPr lang="en-US" sz="1100" dirty="0" smtClean="0">
                <a:solidFill>
                  <a:srgbClr val="FFFFFF"/>
                </a:solidFill>
              </a:rPr>
              <a:t>&lt;</a:t>
            </a:r>
            <a:r>
              <a:rPr lang="en-US" sz="1100" dirty="0">
                <a:solidFill>
                  <a:srgbClr val="FFFFFF"/>
                </a:solidFill>
              </a:rPr>
              <a:t>Button Content="Bottom" </a:t>
            </a:r>
            <a:r>
              <a:rPr lang="en-US" sz="1100" dirty="0" err="1">
                <a:solidFill>
                  <a:srgbClr val="FFFFFF"/>
                </a:solidFill>
              </a:rPr>
              <a:t>VerticalContentAlignment</a:t>
            </a:r>
            <a:r>
              <a:rPr lang="en-US" sz="1100" dirty="0">
                <a:solidFill>
                  <a:srgbClr val="FFFFFF"/>
                </a:solidFill>
              </a:rPr>
              <a:t>="Bottom" </a:t>
            </a:r>
            <a:r>
              <a:rPr lang="en-US" sz="1100" dirty="0" smtClean="0">
                <a:solidFill>
                  <a:srgbClr val="FFFFFF"/>
                </a:solidFill>
              </a:rPr>
              <a:t>/&gt;</a:t>
            </a:r>
            <a:endParaRPr lang="en-US" sz="1100" dirty="0">
              <a:solidFill>
                <a:srgbClr val="FFFF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687202"/>
            <a:ext cx="4572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rgbClr val="FFFFFF"/>
                </a:solidFill>
              </a:rPr>
              <a:t>&lt;</a:t>
            </a:r>
            <a:r>
              <a:rPr lang="en-US" sz="1100" dirty="0">
                <a:solidFill>
                  <a:srgbClr val="FFFFFF"/>
                </a:solidFill>
              </a:rPr>
              <a:t>Button Content="Left" </a:t>
            </a:r>
            <a:r>
              <a:rPr lang="en-US" sz="1100" dirty="0" err="1">
                <a:solidFill>
                  <a:srgbClr val="FFFFFF"/>
                </a:solidFill>
              </a:rPr>
              <a:t>HorizontalContentAlignment</a:t>
            </a:r>
            <a:r>
              <a:rPr lang="en-US" sz="1100" dirty="0">
                <a:solidFill>
                  <a:srgbClr val="FFFFFF"/>
                </a:solidFill>
              </a:rPr>
              <a:t>="Left"  </a:t>
            </a:r>
            <a:r>
              <a:rPr lang="en-US" sz="1100" dirty="0" smtClean="0">
                <a:solidFill>
                  <a:srgbClr val="FFFFFF"/>
                </a:solidFill>
              </a:rPr>
              <a:t>/&gt;</a:t>
            </a:r>
            <a:endParaRPr lang="en-US" sz="1100" dirty="0">
              <a:solidFill>
                <a:srgbClr val="FFFFFF"/>
              </a:solidFill>
            </a:endParaRPr>
          </a:p>
          <a:p>
            <a:r>
              <a:rPr lang="en-US" sz="1100" dirty="0" smtClean="0">
                <a:solidFill>
                  <a:srgbClr val="FFFFFF"/>
                </a:solidFill>
              </a:rPr>
              <a:t>&lt;</a:t>
            </a:r>
            <a:r>
              <a:rPr lang="en-US" sz="1100" dirty="0">
                <a:solidFill>
                  <a:srgbClr val="FFFFFF"/>
                </a:solidFill>
              </a:rPr>
              <a:t>Button Content="Center" </a:t>
            </a:r>
            <a:r>
              <a:rPr lang="en-US" sz="1100" dirty="0" err="1">
                <a:solidFill>
                  <a:srgbClr val="FFFFFF"/>
                </a:solidFill>
              </a:rPr>
              <a:t>HorizontalContentAlignment</a:t>
            </a:r>
            <a:r>
              <a:rPr lang="en-US" sz="1100" dirty="0">
                <a:solidFill>
                  <a:srgbClr val="FFFFFF"/>
                </a:solidFill>
              </a:rPr>
              <a:t>="Center" </a:t>
            </a:r>
            <a:r>
              <a:rPr lang="en-US" sz="1100" dirty="0" smtClean="0">
                <a:solidFill>
                  <a:srgbClr val="FFFFFF"/>
                </a:solidFill>
              </a:rPr>
              <a:t>/&gt;</a:t>
            </a:r>
            <a:endParaRPr lang="en-US" sz="1100" dirty="0">
              <a:solidFill>
                <a:srgbClr val="FFFFFF"/>
              </a:solidFill>
            </a:endParaRPr>
          </a:p>
          <a:p>
            <a:r>
              <a:rPr lang="en-US" sz="1100" dirty="0" smtClean="0">
                <a:solidFill>
                  <a:srgbClr val="FFFFFF"/>
                </a:solidFill>
              </a:rPr>
              <a:t>&lt;</a:t>
            </a:r>
            <a:r>
              <a:rPr lang="en-US" sz="1100" dirty="0">
                <a:solidFill>
                  <a:srgbClr val="FFFFFF"/>
                </a:solidFill>
              </a:rPr>
              <a:t>Button Content="Right" </a:t>
            </a:r>
            <a:r>
              <a:rPr lang="en-US" sz="1100" dirty="0" err="1">
                <a:solidFill>
                  <a:srgbClr val="FFFFFF"/>
                </a:solidFill>
              </a:rPr>
              <a:t>HorizontalContentAlignment</a:t>
            </a:r>
            <a:r>
              <a:rPr lang="en-US" sz="1100" dirty="0">
                <a:solidFill>
                  <a:srgbClr val="FFFFFF"/>
                </a:solidFill>
              </a:rPr>
              <a:t>="Right" </a:t>
            </a:r>
            <a:r>
              <a:rPr lang="en-US" sz="1100" dirty="0" smtClean="0">
                <a:solidFill>
                  <a:srgbClr val="FFFFFF"/>
                </a:solidFill>
              </a:rPr>
              <a:t>/&gt;</a:t>
            </a:r>
            <a:endParaRPr lang="en-US" sz="1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039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Layouts and Controls Demos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Kaxaml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013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XAML: So Easy, a Web Developer Can Do 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Kansas City Developer Conference</a:t>
            </a:r>
          </a:p>
          <a:p>
            <a:r>
              <a:rPr lang="en-US" dirty="0"/>
              <a:t>June </a:t>
            </a:r>
            <a:r>
              <a:rPr lang="en-US" dirty="0" smtClean="0"/>
              <a:t>24, </a:t>
            </a:r>
            <a:r>
              <a:rPr lang="en-US" dirty="0"/>
              <a:t>2015</a:t>
            </a:r>
          </a:p>
          <a:p>
            <a:endParaRPr lang="en-US" dirty="0"/>
          </a:p>
          <a:p>
            <a:r>
              <a:rPr lang="en-US" dirty="0"/>
              <a:t>Michael Eaton / @</a:t>
            </a:r>
            <a:r>
              <a:rPr lang="en-US" dirty="0" err="1"/>
              <a:t>mjeaton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98481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Allows us to connect data to an element on the screen</a:t>
            </a:r>
          </a:p>
          <a:p>
            <a:pPr lvl="1"/>
            <a:r>
              <a:rPr lang="en-US" dirty="0" smtClean="0"/>
              <a:t>Extremely powerful</a:t>
            </a:r>
          </a:p>
          <a:p>
            <a:pPr lvl="1"/>
            <a:r>
              <a:rPr lang="en-US" dirty="0" smtClean="0"/>
              <a:t>Data can come from many different sources</a:t>
            </a:r>
          </a:p>
          <a:p>
            <a:pPr lvl="2"/>
            <a:r>
              <a:rPr lang="en-US" dirty="0" smtClean="0"/>
              <a:t>WPF doesn’t care what the source is</a:t>
            </a:r>
          </a:p>
          <a:p>
            <a:pPr lvl="1"/>
            <a:r>
              <a:rPr lang="en-US" dirty="0" smtClean="0"/>
              <a:t>Used everywhere</a:t>
            </a:r>
          </a:p>
          <a:p>
            <a:pPr lvl="1"/>
            <a:r>
              <a:rPr lang="en-US" dirty="0" smtClean="0"/>
              <a:t>Enables MVVM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665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DataContext</a:t>
            </a:r>
            <a:endParaRPr lang="en-US" dirty="0" smtClean="0"/>
          </a:p>
          <a:p>
            <a:pPr lvl="1"/>
            <a:r>
              <a:rPr lang="en-US" dirty="0"/>
              <a:t> provides a convenient way to establish a data </a:t>
            </a:r>
            <a:r>
              <a:rPr lang="en-US" dirty="0" smtClean="0"/>
              <a:t>scope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ultiple targets can share the same source</a:t>
            </a:r>
          </a:p>
        </p:txBody>
      </p:sp>
    </p:spTree>
    <p:extLst>
      <p:ext uri="{BB962C8B-B14F-4D97-AF65-F5344CB8AC3E}">
        <p14:creationId xmlns:p14="http://schemas.microsoft.com/office/powerpoint/2010/main" val="3433972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Source: Where the data is coming from</a:t>
            </a:r>
          </a:p>
          <a:p>
            <a:r>
              <a:rPr lang="en-US" dirty="0" smtClean="0"/>
              <a:t>Target: Where the data will be displayed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86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Binding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5821"/>
            <a:ext cx="8229600" cy="3680222"/>
          </a:xfrm>
        </p:spPr>
        <p:txBody>
          <a:bodyPr>
            <a:normAutofit/>
          </a:bodyPr>
          <a:lstStyle/>
          <a:p>
            <a:r>
              <a:rPr lang="en-US" dirty="0" smtClean="0"/>
              <a:t>A typical data binding assignment in XAML</a:t>
            </a:r>
          </a:p>
          <a:p>
            <a:pPr marL="457200" lvl="1" indent="0">
              <a:buNone/>
            </a:pPr>
            <a:r>
              <a:rPr lang="en-US" dirty="0" smtClean="0"/>
              <a:t>&lt;</a:t>
            </a:r>
            <a:r>
              <a:rPr lang="en-US" dirty="0" err="1" smtClean="0"/>
              <a:t>TextBox</a:t>
            </a:r>
            <a:r>
              <a:rPr lang="en-US" dirty="0" smtClean="0"/>
              <a:t> Text=“{Binding </a:t>
            </a:r>
            <a:r>
              <a:rPr lang="en-US" dirty="0" err="1" smtClean="0"/>
              <a:t>FirstName</a:t>
            </a:r>
            <a:r>
              <a:rPr lang="en-US" dirty="0" smtClean="0"/>
              <a:t>}”/&gt;</a:t>
            </a:r>
          </a:p>
          <a:p>
            <a:pPr lvl="1"/>
            <a:r>
              <a:rPr lang="en-US" dirty="0" smtClean="0"/>
              <a:t>The data source is typically set using the .</a:t>
            </a:r>
            <a:r>
              <a:rPr lang="en-US" dirty="0" err="1" smtClean="0"/>
              <a:t>DataContext</a:t>
            </a:r>
            <a:r>
              <a:rPr lang="en-US" dirty="0" smtClean="0"/>
              <a:t> property of a parent object.</a:t>
            </a:r>
          </a:p>
          <a:p>
            <a:pPr lvl="2"/>
            <a:r>
              <a:rPr lang="en-US" dirty="0" smtClean="0"/>
              <a:t>Typically done via the code-behind unless you’re using MVVM (this will be in a later lesson)</a:t>
            </a:r>
          </a:p>
        </p:txBody>
      </p:sp>
    </p:spTree>
    <p:extLst>
      <p:ext uri="{BB962C8B-B14F-4D97-AF65-F5344CB8AC3E}">
        <p14:creationId xmlns:p14="http://schemas.microsoft.com/office/powerpoint/2010/main" val="34907545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Mode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OneWay</a:t>
            </a:r>
            <a:r>
              <a:rPr lang="en-US" dirty="0" smtClean="0"/>
              <a:t>: Updates target when source is updated.</a:t>
            </a:r>
          </a:p>
          <a:p>
            <a:r>
              <a:rPr lang="en-US" dirty="0" err="1" smtClean="0"/>
              <a:t>TwoWay</a:t>
            </a:r>
            <a:r>
              <a:rPr lang="en-US" dirty="0" smtClean="0"/>
              <a:t>: Changes to source or target update the other</a:t>
            </a:r>
          </a:p>
          <a:p>
            <a:r>
              <a:rPr lang="en-US" dirty="0" err="1" smtClean="0"/>
              <a:t>OneWayToSource</a:t>
            </a:r>
            <a:r>
              <a:rPr lang="en-US" dirty="0" smtClean="0"/>
              <a:t>: Updates source when target is updated</a:t>
            </a:r>
          </a:p>
          <a:p>
            <a:r>
              <a:rPr lang="en-US" dirty="0" err="1" smtClean="0"/>
              <a:t>OneTime</a:t>
            </a:r>
            <a:r>
              <a:rPr lang="en-US" dirty="0"/>
              <a:t>: </a:t>
            </a:r>
            <a:r>
              <a:rPr lang="en-US" dirty="0" smtClean="0"/>
              <a:t>Updates </a:t>
            </a:r>
            <a:r>
              <a:rPr lang="en-US" dirty="0"/>
              <a:t>the binding target when the application starts or when the data context changes.</a:t>
            </a:r>
          </a:p>
        </p:txBody>
      </p:sp>
    </p:spTree>
    <p:extLst>
      <p:ext uri="{BB962C8B-B14F-4D97-AF65-F5344CB8AC3E}">
        <p14:creationId xmlns:p14="http://schemas.microsoft.com/office/powerpoint/2010/main" val="52201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Raising Notifications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INotifyPropertyChanged</a:t>
            </a:r>
            <a:endParaRPr lang="en-US" dirty="0" smtClean="0"/>
          </a:p>
          <a:p>
            <a:pPr marL="0" indent="0">
              <a:buNone/>
            </a:pPr>
            <a:r>
              <a:rPr lang="en-US" sz="1400" dirty="0" smtClean="0"/>
              <a:t>public </a:t>
            </a:r>
            <a:r>
              <a:rPr lang="en-US" sz="1400" dirty="0"/>
              <a:t>event </a:t>
            </a:r>
            <a:r>
              <a:rPr lang="en-US" sz="1400" dirty="0" err="1"/>
              <a:t>PropertyChangedEventHandler</a:t>
            </a:r>
            <a:r>
              <a:rPr lang="en-US" sz="1400" dirty="0"/>
              <a:t> </a:t>
            </a:r>
            <a:r>
              <a:rPr lang="en-US" sz="1400" dirty="0" err="1"/>
              <a:t>PropertyChanged</a:t>
            </a:r>
            <a:r>
              <a:rPr lang="en-US" sz="1400" dirty="0" smtClean="0"/>
              <a:t>;</a:t>
            </a: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public </a:t>
            </a:r>
            <a:r>
              <a:rPr lang="en-US" sz="1400" dirty="0"/>
              <a:t>void </a:t>
            </a:r>
            <a:r>
              <a:rPr lang="en-US" sz="1400" dirty="0" err="1"/>
              <a:t>R</a:t>
            </a:r>
            <a:r>
              <a:rPr lang="en-US" sz="1400" dirty="0" err="1" smtClean="0"/>
              <a:t>aisePropertyChanged</a:t>
            </a:r>
            <a:r>
              <a:rPr lang="en-US" sz="1400" dirty="0"/>
              <a:t>(string </a:t>
            </a:r>
            <a:r>
              <a:rPr lang="en-US" sz="1400" dirty="0" err="1" smtClean="0"/>
              <a:t>propertyName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if</a:t>
            </a:r>
            <a:r>
              <a:rPr lang="en-US" sz="1400" dirty="0"/>
              <a:t>(</a:t>
            </a:r>
            <a:r>
              <a:rPr lang="en-US" sz="1400" dirty="0" err="1"/>
              <a:t>PropertyChanged</a:t>
            </a:r>
            <a:r>
              <a:rPr lang="en-US" sz="1400" dirty="0"/>
              <a:t> != null</a:t>
            </a:r>
            <a:r>
              <a:rPr lang="en-US" sz="1400" dirty="0" smtClean="0"/>
              <a:t>)</a:t>
            </a:r>
            <a:br>
              <a:rPr lang="en-US" sz="1400" dirty="0" smtClean="0"/>
            </a:br>
            <a:r>
              <a:rPr lang="en-US" sz="1400" dirty="0" smtClean="0"/>
              <a:t>    {</a:t>
            </a:r>
            <a:br>
              <a:rPr lang="en-US" sz="1400" dirty="0" smtClean="0"/>
            </a:br>
            <a:r>
              <a:rPr lang="en-US" sz="1400" dirty="0" smtClean="0"/>
              <a:t>        </a:t>
            </a:r>
            <a:r>
              <a:rPr lang="en-US" sz="1400" dirty="0" err="1" smtClean="0"/>
              <a:t>PropertyChanged</a:t>
            </a:r>
            <a:r>
              <a:rPr lang="en-US" sz="1400" dirty="0" smtClean="0"/>
              <a:t>(</a:t>
            </a:r>
            <a:r>
              <a:rPr lang="en-US" sz="1400" dirty="0"/>
              <a:t>this, new </a:t>
            </a:r>
            <a:r>
              <a:rPr lang="en-US" sz="1400" dirty="0" err="1"/>
              <a:t>PropertyChangedEventArgs</a:t>
            </a:r>
            <a:r>
              <a:rPr lang="en-US" sz="1400" dirty="0"/>
              <a:t>(</a:t>
            </a:r>
            <a:r>
              <a:rPr lang="en-US" sz="1400" dirty="0" err="1"/>
              <a:t>propertyName</a:t>
            </a:r>
            <a:r>
              <a:rPr lang="en-US" sz="1400" dirty="0"/>
              <a:t>))</a:t>
            </a:r>
            <a:r>
              <a:rPr lang="en-US" sz="1400" dirty="0" smtClean="0"/>
              <a:t>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    }</a:t>
            </a:r>
            <a:br>
              <a:rPr lang="en-US" sz="1400" dirty="0" smtClean="0"/>
            </a:br>
            <a:r>
              <a:rPr lang="en-US" sz="1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41030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ObservableCollection</a:t>
            </a:r>
            <a:r>
              <a:rPr lang="en-US" dirty="0" smtClean="0"/>
              <a:t>&lt;T&gt;</a:t>
            </a:r>
          </a:p>
          <a:p>
            <a:pPr lvl="1"/>
            <a:r>
              <a:rPr lang="en-US" dirty="0" smtClean="0"/>
              <a:t>notification when items are added or removed.</a:t>
            </a:r>
          </a:p>
          <a:p>
            <a:r>
              <a:rPr lang="en-US" dirty="0" smtClean="0"/>
              <a:t>Assign to .</a:t>
            </a:r>
            <a:r>
              <a:rPr lang="en-US" dirty="0" err="1" smtClean="0"/>
              <a:t>ItemsSource</a:t>
            </a:r>
            <a:r>
              <a:rPr lang="en-US" dirty="0" smtClean="0"/>
              <a:t> of </a:t>
            </a:r>
            <a:r>
              <a:rPr lang="en-US" dirty="0" err="1" smtClean="0"/>
              <a:t>ListBox</a:t>
            </a:r>
            <a:r>
              <a:rPr lang="en-US" dirty="0" smtClean="0"/>
              <a:t>, </a:t>
            </a:r>
            <a:r>
              <a:rPr lang="en-US" dirty="0" err="1" smtClean="0"/>
              <a:t>ComboBox</a:t>
            </a:r>
            <a:r>
              <a:rPr lang="en-US" dirty="0" smtClean="0"/>
              <a:t>, </a:t>
            </a:r>
            <a:r>
              <a:rPr lang="en-US" dirty="0" err="1" smtClean="0"/>
              <a:t>DataGrid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Once you’ve assigned .</a:t>
            </a:r>
            <a:r>
              <a:rPr lang="en-US" dirty="0" err="1" smtClean="0"/>
              <a:t>ItemsSource</a:t>
            </a:r>
            <a:r>
              <a:rPr lang="en-US" dirty="0" smtClean="0"/>
              <a:t>, you cannot manually add items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22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when the source data isn’t in the format you want for displaying on the screen</a:t>
            </a:r>
          </a:p>
          <a:p>
            <a:pPr lvl="1"/>
            <a:r>
              <a:rPr lang="en-US" dirty="0" smtClean="0"/>
              <a:t>Converts during the binding process</a:t>
            </a:r>
          </a:p>
          <a:p>
            <a:r>
              <a:rPr lang="en-US" dirty="0" smtClean="0"/>
              <a:t>Implements </a:t>
            </a:r>
            <a:r>
              <a:rPr lang="en-US" dirty="0" err="1" smtClean="0"/>
              <a:t>IValueConverter</a:t>
            </a:r>
            <a:r>
              <a:rPr lang="en-US" dirty="0" smtClean="0"/>
              <a:t> interface</a:t>
            </a:r>
          </a:p>
          <a:p>
            <a:pPr lvl="1"/>
            <a:r>
              <a:rPr lang="en-US" dirty="0" smtClean="0"/>
              <a:t>Convert and </a:t>
            </a:r>
            <a:r>
              <a:rPr lang="en-US" dirty="0" err="1" smtClean="0"/>
              <a:t>ConvertBack</a:t>
            </a:r>
            <a:r>
              <a:rPr lang="en-US" dirty="0" smtClean="0"/>
              <a:t> methods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084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Converters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678"/>
            <a:ext cx="8229600" cy="3600450"/>
          </a:xfrm>
        </p:spPr>
        <p:txBody>
          <a:bodyPr/>
          <a:lstStyle/>
          <a:p>
            <a:r>
              <a:rPr lang="en-US" dirty="0" err="1" smtClean="0"/>
              <a:t>BooleanToVisibilityConverter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79464" y="1444876"/>
            <a:ext cx="716280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FF"/>
                </a:solidFill>
              </a:rPr>
              <a:t> public class </a:t>
            </a:r>
            <a:r>
              <a:rPr lang="en-US" sz="1100" dirty="0" err="1">
                <a:solidFill>
                  <a:srgbClr val="FFFFFF"/>
                </a:solidFill>
              </a:rPr>
              <a:t>BooleanToVisibilityConverter</a:t>
            </a:r>
            <a:r>
              <a:rPr lang="en-US" sz="1100" dirty="0">
                <a:solidFill>
                  <a:srgbClr val="FFFFFF"/>
                </a:solidFill>
              </a:rPr>
              <a:t> </a:t>
            </a:r>
            <a:r>
              <a:rPr lang="en-US" sz="1100" dirty="0" smtClean="0">
                <a:solidFill>
                  <a:srgbClr val="FFFFFF"/>
                </a:solidFill>
              </a:rPr>
              <a:t>: </a:t>
            </a:r>
            <a:r>
              <a:rPr lang="en-US" sz="1100" dirty="0" err="1">
                <a:solidFill>
                  <a:srgbClr val="FFFFFF"/>
                </a:solidFill>
              </a:rPr>
              <a:t>IValueConverter</a:t>
            </a:r>
            <a:endParaRPr lang="en-US" sz="1100" dirty="0">
              <a:solidFill>
                <a:srgbClr val="FFFFFF"/>
              </a:solidFill>
            </a:endParaRPr>
          </a:p>
          <a:p>
            <a:r>
              <a:rPr lang="en-US" sz="1100" dirty="0">
                <a:solidFill>
                  <a:srgbClr val="FFFFFF"/>
                </a:solidFill>
              </a:rPr>
              <a:t>    {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    public object Convert(object value, Type </a:t>
            </a:r>
            <a:r>
              <a:rPr lang="en-US" sz="1100" dirty="0" err="1">
                <a:solidFill>
                  <a:srgbClr val="FFFFFF"/>
                </a:solidFill>
              </a:rPr>
              <a:t>targetType</a:t>
            </a:r>
            <a:r>
              <a:rPr lang="en-US" sz="1100" dirty="0">
                <a:solidFill>
                  <a:srgbClr val="FFFFFF"/>
                </a:solidFill>
              </a:rPr>
              <a:t>, object parameter, </a:t>
            </a:r>
            <a:r>
              <a:rPr lang="en-US" sz="1100" dirty="0" err="1">
                <a:solidFill>
                  <a:srgbClr val="FFFFFF"/>
                </a:solidFill>
              </a:rPr>
              <a:t>CultureInfo</a:t>
            </a:r>
            <a:r>
              <a:rPr lang="en-US" sz="1100" dirty="0">
                <a:solidFill>
                  <a:srgbClr val="FFFFFF"/>
                </a:solidFill>
              </a:rPr>
              <a:t> culture)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    {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        if (</a:t>
            </a:r>
            <a:r>
              <a:rPr lang="en-US" sz="1100" dirty="0" err="1">
                <a:solidFill>
                  <a:srgbClr val="FFFFFF"/>
                </a:solidFill>
              </a:rPr>
              <a:t>targetType</a:t>
            </a:r>
            <a:r>
              <a:rPr lang="en-US" sz="1100" dirty="0">
                <a:solidFill>
                  <a:srgbClr val="FFFFFF"/>
                </a:solidFill>
              </a:rPr>
              <a:t> != </a:t>
            </a:r>
            <a:r>
              <a:rPr lang="en-US" sz="1100" dirty="0" err="1">
                <a:solidFill>
                  <a:srgbClr val="FFFFFF"/>
                </a:solidFill>
              </a:rPr>
              <a:t>typeof</a:t>
            </a:r>
            <a:r>
              <a:rPr lang="en-US" sz="1100" dirty="0">
                <a:solidFill>
                  <a:srgbClr val="FFFFFF"/>
                </a:solidFill>
              </a:rPr>
              <a:t>(Visibility))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            throw new </a:t>
            </a:r>
            <a:r>
              <a:rPr lang="en-US" sz="1100" dirty="0" err="1">
                <a:solidFill>
                  <a:srgbClr val="FFFFFF"/>
                </a:solidFill>
              </a:rPr>
              <a:t>InvalidOperationException</a:t>
            </a:r>
            <a:r>
              <a:rPr lang="en-US" sz="1100" dirty="0">
                <a:solidFill>
                  <a:srgbClr val="FFFFFF"/>
                </a:solidFill>
              </a:rPr>
              <a:t>("The target must be visibility");</a:t>
            </a:r>
          </a:p>
          <a:p>
            <a:endParaRPr lang="en-US" sz="1100" dirty="0">
              <a:solidFill>
                <a:srgbClr val="FFFFFF"/>
              </a:solidFill>
            </a:endParaRPr>
          </a:p>
          <a:p>
            <a:r>
              <a:rPr lang="en-US" sz="1100" dirty="0">
                <a:solidFill>
                  <a:srgbClr val="FFFFFF"/>
                </a:solidFill>
              </a:rPr>
              <a:t>            if((</a:t>
            </a:r>
            <a:r>
              <a:rPr lang="en-US" sz="1100" dirty="0" err="1">
                <a:solidFill>
                  <a:srgbClr val="FFFFFF"/>
                </a:solidFill>
              </a:rPr>
              <a:t>bool</a:t>
            </a:r>
            <a:r>
              <a:rPr lang="en-US" sz="1100" dirty="0">
                <a:solidFill>
                  <a:srgbClr val="FFFFFF"/>
                </a:solidFill>
              </a:rPr>
              <a:t>)value)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            return </a:t>
            </a:r>
            <a:r>
              <a:rPr lang="en-US" sz="1100" dirty="0" err="1">
                <a:solidFill>
                  <a:srgbClr val="FFFFFF"/>
                </a:solidFill>
              </a:rPr>
              <a:t>Visibility.Visible</a:t>
            </a:r>
            <a:r>
              <a:rPr lang="en-US" sz="1100" dirty="0">
                <a:solidFill>
                  <a:srgbClr val="FFFFFF"/>
                </a:solidFill>
              </a:rPr>
              <a:t>;</a:t>
            </a:r>
          </a:p>
          <a:p>
            <a:endParaRPr lang="en-US" sz="1100" dirty="0">
              <a:solidFill>
                <a:srgbClr val="FFFFFF"/>
              </a:solidFill>
            </a:endParaRPr>
          </a:p>
          <a:p>
            <a:r>
              <a:rPr lang="en-US" sz="1100" dirty="0">
                <a:solidFill>
                  <a:srgbClr val="FFFFFF"/>
                </a:solidFill>
              </a:rPr>
              <a:t>            return </a:t>
            </a:r>
            <a:r>
              <a:rPr lang="en-US" sz="1100" dirty="0" err="1">
                <a:solidFill>
                  <a:srgbClr val="FFFFFF"/>
                </a:solidFill>
              </a:rPr>
              <a:t>Visibility.Hidden</a:t>
            </a:r>
            <a:r>
              <a:rPr lang="en-US" sz="1100" dirty="0">
                <a:solidFill>
                  <a:srgbClr val="FFFFFF"/>
                </a:solidFill>
              </a:rPr>
              <a:t>;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    }</a:t>
            </a:r>
          </a:p>
          <a:p>
            <a:endParaRPr lang="en-US" sz="1100" dirty="0">
              <a:solidFill>
                <a:srgbClr val="FFFFFF"/>
              </a:solidFill>
            </a:endParaRPr>
          </a:p>
          <a:p>
            <a:r>
              <a:rPr lang="en-US" sz="1100" dirty="0">
                <a:solidFill>
                  <a:srgbClr val="FFFFFF"/>
                </a:solidFill>
              </a:rPr>
              <a:t>        public object </a:t>
            </a:r>
            <a:r>
              <a:rPr lang="en-US" sz="1100" dirty="0" err="1">
                <a:solidFill>
                  <a:srgbClr val="FFFFFF"/>
                </a:solidFill>
              </a:rPr>
              <a:t>ConvertBack</a:t>
            </a:r>
            <a:r>
              <a:rPr lang="en-US" sz="1100" dirty="0">
                <a:solidFill>
                  <a:srgbClr val="FFFFFF"/>
                </a:solidFill>
              </a:rPr>
              <a:t>(object value, Type </a:t>
            </a:r>
            <a:r>
              <a:rPr lang="en-US" sz="1100" dirty="0" err="1">
                <a:solidFill>
                  <a:srgbClr val="FFFFFF"/>
                </a:solidFill>
              </a:rPr>
              <a:t>targetType</a:t>
            </a:r>
            <a:r>
              <a:rPr lang="en-US" sz="1100" dirty="0">
                <a:solidFill>
                  <a:srgbClr val="FFFFFF"/>
                </a:solidFill>
              </a:rPr>
              <a:t>, object parameter, </a:t>
            </a:r>
            <a:r>
              <a:rPr lang="en-US" sz="1100" dirty="0" err="1">
                <a:solidFill>
                  <a:srgbClr val="FFFFFF"/>
                </a:solidFill>
              </a:rPr>
              <a:t>CultureInfo</a:t>
            </a:r>
            <a:r>
              <a:rPr lang="en-US" sz="1100" dirty="0">
                <a:solidFill>
                  <a:srgbClr val="FFFFFF"/>
                </a:solidFill>
              </a:rPr>
              <a:t> culture)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    {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        throw new </a:t>
            </a:r>
            <a:r>
              <a:rPr lang="en-US" sz="1100" dirty="0" err="1">
                <a:solidFill>
                  <a:srgbClr val="FFFFFF"/>
                </a:solidFill>
              </a:rPr>
              <a:t>NotSupportedException</a:t>
            </a:r>
            <a:r>
              <a:rPr lang="en-US" sz="1100" dirty="0">
                <a:solidFill>
                  <a:srgbClr val="FFFFFF"/>
                </a:solidFill>
              </a:rPr>
              <a:t>();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    }</a:t>
            </a:r>
          </a:p>
          <a:p>
            <a:r>
              <a:rPr lang="en-US" sz="1100" dirty="0">
                <a:solidFill>
                  <a:srgbClr val="FFFFFF"/>
                </a:solidFill>
              </a:rPr>
              <a:t>    }</a:t>
            </a:r>
          </a:p>
          <a:p>
            <a:r>
              <a:rPr lang="en-US" sz="1100" dirty="0">
                <a:solidFill>
                  <a:srgbClr val="FFFFF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445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Usage of </a:t>
            </a:r>
            <a:r>
              <a:rPr lang="en-US" dirty="0" err="1" smtClean="0"/>
              <a:t>BooleanToVisibilityConverter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390190"/>
            <a:ext cx="7620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&lt;</a:t>
            </a:r>
            <a:r>
              <a:rPr lang="en-US" dirty="0">
                <a:solidFill>
                  <a:srgbClr val="FFFFFF"/>
                </a:solidFill>
              </a:rPr>
              <a:t>Button 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   Content</a:t>
            </a:r>
            <a:r>
              <a:rPr lang="en-US" dirty="0" smtClean="0">
                <a:solidFill>
                  <a:srgbClr val="FFFFFF"/>
                </a:solidFill>
              </a:rPr>
              <a:t>=“Value that may be hidden” 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   Visibility</a:t>
            </a:r>
            <a:r>
              <a:rPr lang="en-US" dirty="0">
                <a:solidFill>
                  <a:srgbClr val="FFFFFF"/>
                </a:solidFill>
              </a:rPr>
              <a:t>="{Binding </a:t>
            </a:r>
            <a:r>
              <a:rPr lang="en-US" dirty="0" err="1">
                <a:solidFill>
                  <a:srgbClr val="FFFFFF"/>
                </a:solidFill>
              </a:rPr>
              <a:t>IsManual</a:t>
            </a:r>
            <a:r>
              <a:rPr lang="en-US" dirty="0">
                <a:solidFill>
                  <a:srgbClr val="FFFFFF"/>
                </a:solidFill>
              </a:rPr>
              <a:t>, Converter={</a:t>
            </a:r>
            <a:r>
              <a:rPr lang="en-US" dirty="0" err="1">
                <a:solidFill>
                  <a:srgbClr val="FFFFFF"/>
                </a:solidFill>
              </a:rPr>
              <a:t>StaticResource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VisibilityOfBool</a:t>
            </a:r>
            <a:r>
              <a:rPr lang="en-US" dirty="0">
                <a:solidFill>
                  <a:srgbClr val="FFFFFF"/>
                </a:solidFill>
              </a:rPr>
              <a:t>}}" 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/&gt;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79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47" y="248514"/>
            <a:ext cx="3352800" cy="2514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91389"/>
            <a:ext cx="2888874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348777"/>
            <a:ext cx="2238375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181840"/>
            <a:ext cx="1107281" cy="17342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8" y="2439264"/>
            <a:ext cx="2400300" cy="1800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306039"/>
            <a:ext cx="1771650" cy="13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9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StringFormat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used to format a string directly in a binding </a:t>
            </a:r>
            <a:r>
              <a:rPr lang="en-US" dirty="0" smtClean="0"/>
              <a:t>statement</a:t>
            </a:r>
            <a:endParaRPr lang="en-US" dirty="0" smtClean="0"/>
          </a:p>
          <a:p>
            <a:pPr marL="0" indent="0">
              <a:buNone/>
            </a:pPr>
            <a:r>
              <a:rPr lang="en-US" sz="1600" dirty="0" smtClean="0"/>
              <a:t>&lt;</a:t>
            </a:r>
            <a:r>
              <a:rPr lang="en-US" sz="1600" dirty="0" err="1" smtClean="0"/>
              <a:t>TextBox</a:t>
            </a:r>
            <a:r>
              <a:rPr lang="en-US" sz="1600" dirty="0" smtClean="0"/>
              <a:t> Text=“{Binding </a:t>
            </a:r>
            <a:r>
              <a:rPr lang="en-US" sz="1600" dirty="0" err="1" smtClean="0"/>
              <a:t>HireDate</a:t>
            </a:r>
            <a:r>
              <a:rPr lang="en-US" sz="1600" dirty="0" smtClean="0"/>
              <a:t>, </a:t>
            </a:r>
            <a:r>
              <a:rPr lang="en-US" sz="1600" dirty="0" err="1" smtClean="0"/>
              <a:t>StringFormat</a:t>
            </a:r>
            <a:r>
              <a:rPr lang="en-US" sz="1600" dirty="0" smtClean="0"/>
              <a:t>={}{0:MM/</a:t>
            </a:r>
            <a:r>
              <a:rPr lang="en-US" sz="1600" dirty="0" err="1" smtClean="0"/>
              <a:t>dd</a:t>
            </a:r>
            <a:r>
              <a:rPr lang="en-US" sz="1600" dirty="0" smtClean="0"/>
              <a:t>/</a:t>
            </a:r>
            <a:r>
              <a:rPr lang="en-US" sz="1600" dirty="0" err="1" smtClean="0"/>
              <a:t>yyyy</a:t>
            </a:r>
            <a:r>
              <a:rPr lang="en-US" sz="1600" dirty="0" smtClean="0"/>
              <a:t>}}”/</a:t>
            </a:r>
            <a:r>
              <a:rPr lang="en-US" sz="1600" dirty="0" smtClean="0"/>
              <a:t>&gt;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&lt;</a:t>
            </a:r>
            <a:r>
              <a:rPr lang="en-US" sz="1600" dirty="0" err="1" smtClean="0"/>
              <a:t>TextBox</a:t>
            </a:r>
            <a:r>
              <a:rPr lang="en-US" sz="1600" dirty="0" smtClean="0"/>
              <a:t> Text=“{Binding Amount, </a:t>
            </a:r>
            <a:r>
              <a:rPr lang="en-US" sz="1600" dirty="0" err="1" smtClean="0"/>
              <a:t>StringFormat</a:t>
            </a:r>
            <a:r>
              <a:rPr lang="en-US" sz="1600" dirty="0" smtClean="0"/>
              <a:t>=Amount: {0:C}}”/&gt;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314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Demos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Kaxaml</a:t>
            </a:r>
            <a:r>
              <a:rPr lang="en-US" dirty="0" smtClean="0"/>
              <a:t> and 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46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 and Templates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Controls the look and feel of an application</a:t>
            </a:r>
          </a:p>
          <a:p>
            <a:pPr lvl="1"/>
            <a:r>
              <a:rPr lang="en-US" dirty="0" smtClean="0"/>
              <a:t>Can completely change how a control looks</a:t>
            </a:r>
          </a:p>
        </p:txBody>
      </p:sp>
    </p:spTree>
    <p:extLst>
      <p:ext uri="{BB962C8B-B14F-4D97-AF65-F5344CB8AC3E}">
        <p14:creationId xmlns:p14="http://schemas.microsoft.com/office/powerpoint/2010/main" val="258419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be applied to any object which derives from </a:t>
            </a:r>
            <a:r>
              <a:rPr lang="en-US" dirty="0" err="1"/>
              <a:t>FrameworkElement</a:t>
            </a:r>
            <a:r>
              <a:rPr lang="en-US" dirty="0"/>
              <a:t> or </a:t>
            </a:r>
            <a:r>
              <a:rPr lang="en-US" dirty="0" err="1"/>
              <a:t>FrameworkContentElement</a:t>
            </a:r>
            <a:r>
              <a:rPr lang="en-US" dirty="0"/>
              <a:t>, both of which expose a public property named Style.</a:t>
            </a:r>
          </a:p>
          <a:p>
            <a:pPr lvl="1"/>
            <a:r>
              <a:rPr lang="en-US" dirty="0"/>
              <a:t>Local / global</a:t>
            </a:r>
          </a:p>
          <a:p>
            <a:pPr lvl="1"/>
            <a:r>
              <a:rPr lang="en-US" dirty="0"/>
              <a:t>Defines the appearance of a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1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Styles can live in several places</a:t>
            </a:r>
          </a:p>
          <a:p>
            <a:pPr lvl="1"/>
            <a:r>
              <a:rPr lang="en-US" sz="2000" dirty="0" err="1" smtClean="0"/>
              <a:t>App.xaml</a:t>
            </a:r>
            <a:endParaRPr lang="en-US" sz="2000" dirty="0" smtClean="0"/>
          </a:p>
          <a:p>
            <a:pPr lvl="2"/>
            <a:r>
              <a:rPr lang="en-US" sz="1600" dirty="0" smtClean="0"/>
              <a:t>&lt;</a:t>
            </a:r>
            <a:r>
              <a:rPr lang="en-US" sz="1600" dirty="0" err="1" smtClean="0"/>
              <a:t>Application.Resources</a:t>
            </a:r>
            <a:r>
              <a:rPr lang="en-US" sz="1600" dirty="0" smtClean="0"/>
              <a:t>&gt;</a:t>
            </a:r>
          </a:p>
          <a:p>
            <a:pPr lvl="3"/>
            <a:r>
              <a:rPr lang="en-US" sz="1200" dirty="0" smtClean="0"/>
              <a:t>Available globally</a:t>
            </a:r>
          </a:p>
          <a:p>
            <a:pPr lvl="1"/>
            <a:r>
              <a:rPr lang="en-US" sz="2000" dirty="0" smtClean="0"/>
              <a:t>&lt;</a:t>
            </a:r>
            <a:r>
              <a:rPr lang="en-US" sz="2000" dirty="0" err="1" smtClean="0"/>
              <a:t>Window|Page|UserControl.Resources</a:t>
            </a:r>
            <a:r>
              <a:rPr lang="en-US" sz="2000" dirty="0" smtClean="0"/>
              <a:t>/&gt;</a:t>
            </a:r>
          </a:p>
          <a:p>
            <a:pPr lvl="2"/>
            <a:r>
              <a:rPr lang="en-US" sz="1600" dirty="0" smtClean="0"/>
              <a:t>Available only within that particular window, page or </a:t>
            </a:r>
            <a:r>
              <a:rPr lang="en-US" sz="1600" dirty="0" err="1" smtClean="0"/>
              <a:t>usercontrol</a:t>
            </a:r>
            <a:endParaRPr lang="en-US" sz="1600" dirty="0" smtClean="0"/>
          </a:p>
          <a:p>
            <a:pPr lvl="1"/>
            <a:r>
              <a:rPr lang="en-US" sz="2000" dirty="0" smtClean="0"/>
              <a:t>&lt;</a:t>
            </a:r>
            <a:r>
              <a:rPr lang="en-US" sz="2000" dirty="0" err="1" smtClean="0"/>
              <a:t>Control.Resources</a:t>
            </a:r>
            <a:r>
              <a:rPr lang="en-US" sz="2000" dirty="0" smtClean="0"/>
              <a:t>&gt;</a:t>
            </a:r>
          </a:p>
          <a:p>
            <a:pPr lvl="2"/>
            <a:r>
              <a:rPr lang="en-US" sz="1600" dirty="0" smtClean="0"/>
              <a:t>&lt;</a:t>
            </a:r>
            <a:r>
              <a:rPr lang="en-US" sz="1600" dirty="0" err="1" smtClean="0"/>
              <a:t>Button.Resources</a:t>
            </a:r>
            <a:r>
              <a:rPr lang="en-US" sz="1600" dirty="0" smtClean="0"/>
              <a:t>&gt;, &lt;</a:t>
            </a:r>
            <a:r>
              <a:rPr lang="en-US" sz="1600" dirty="0" err="1" smtClean="0"/>
              <a:t>Grid.Resources</a:t>
            </a:r>
            <a:r>
              <a:rPr lang="en-US" sz="1600" dirty="0" smtClean="0"/>
              <a:t>&gt;, etc.</a:t>
            </a:r>
          </a:p>
          <a:p>
            <a:pPr lvl="2"/>
            <a:r>
              <a:rPr lang="en-US" sz="1600" dirty="0" smtClean="0"/>
              <a:t>Only available within the context of that particular control</a:t>
            </a:r>
          </a:p>
        </p:txBody>
      </p:sp>
    </p:spTree>
    <p:extLst>
      <p:ext uri="{BB962C8B-B14F-4D97-AF65-F5344CB8AC3E}">
        <p14:creationId xmlns:p14="http://schemas.microsoft.com/office/powerpoint/2010/main" val="189391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Style and Template Demos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Kaxaml</a:t>
            </a:r>
            <a:r>
              <a:rPr lang="en-US" dirty="0" smtClean="0"/>
              <a:t> and Visual 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76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85900" y="2008585"/>
            <a:ext cx="6172200" cy="112633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rgbClr val="FFFFFF"/>
                </a:solidFill>
              </a:rPr>
              <a:t>about.me/</a:t>
            </a:r>
            <a:r>
              <a:rPr lang="en-US" sz="7200" dirty="0" err="1">
                <a:solidFill>
                  <a:srgbClr val="FFFFFF"/>
                </a:solidFill>
              </a:rPr>
              <a:t>mjeaton</a:t>
            </a:r>
            <a:endParaRPr lang="en-US" sz="7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34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otconnectorblog.com/wp-content/uploads/2011/06/QL-ETA-color-logo-low-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7476" y="397621"/>
            <a:ext cx="6489048" cy="13144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83164" y="1908765"/>
            <a:ext cx="77776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#1 Place to work in IT for the 3</a:t>
            </a:r>
            <a:r>
              <a:rPr lang="en-US" sz="2800" baseline="30000" dirty="0" smtClean="0">
                <a:solidFill>
                  <a:srgbClr val="FFFFFF"/>
                </a:solidFill>
              </a:rPr>
              <a:t>rd</a:t>
            </a:r>
            <a:r>
              <a:rPr lang="en-US" sz="2800" dirty="0" smtClean="0">
                <a:solidFill>
                  <a:srgbClr val="FFFFFF"/>
                </a:solidFill>
              </a:rPr>
              <a:t> year in a row!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http://</a:t>
            </a:r>
            <a:r>
              <a:rPr lang="en-US" sz="2800" dirty="0" err="1" smtClean="0">
                <a:solidFill>
                  <a:srgbClr val="FFFFFF"/>
                </a:solidFill>
              </a:rPr>
              <a:t>bit.ly</a:t>
            </a:r>
            <a:r>
              <a:rPr lang="en-US" sz="2800" dirty="0" smtClean="0">
                <a:solidFill>
                  <a:srgbClr val="FFFFFF"/>
                </a:solidFill>
              </a:rPr>
              <a:t>/quickenLoans1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2003" y="3037552"/>
            <a:ext cx="70599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</a:rPr>
              <a:t>We’re hiring! Interested? Let me know!</a:t>
            </a:r>
            <a:br>
              <a:rPr lang="en-US" sz="2800" dirty="0" smtClean="0">
                <a:solidFill>
                  <a:srgbClr val="FFFFFF"/>
                </a:solidFill>
              </a:rPr>
            </a:br>
            <a:r>
              <a:rPr lang="en-US" sz="2800" dirty="0" smtClean="0">
                <a:solidFill>
                  <a:srgbClr val="FFFFFF"/>
                </a:solidFill>
              </a:rPr>
              <a:t>@</a:t>
            </a:r>
            <a:r>
              <a:rPr lang="en-US" sz="2800" dirty="0" err="1" smtClean="0">
                <a:solidFill>
                  <a:srgbClr val="FFFFFF"/>
                </a:solidFill>
              </a:rPr>
              <a:t>mjeaton</a:t>
            </a:r>
            <a:r>
              <a:rPr lang="en-US" sz="2800" dirty="0" smtClean="0">
                <a:solidFill>
                  <a:srgbClr val="FFFFFF"/>
                </a:solidFill>
              </a:rPr>
              <a:t> / </a:t>
            </a:r>
            <a:r>
              <a:rPr lang="en-US" sz="2800" dirty="0" err="1" smtClean="0">
                <a:solidFill>
                  <a:srgbClr val="FFFFFF"/>
                </a:solidFill>
              </a:rPr>
              <a:t>mikeeaton@quickenloans.com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2959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85900" y="2008585"/>
            <a:ext cx="6172200" cy="112633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rgbClr val="FFFFFF"/>
                </a:solidFill>
              </a:rPr>
              <a:t>about.me/</a:t>
            </a:r>
            <a:r>
              <a:rPr lang="en-US" sz="7200" dirty="0" err="1">
                <a:solidFill>
                  <a:srgbClr val="FFFFFF"/>
                </a:solidFill>
              </a:rPr>
              <a:t>mjeaton</a:t>
            </a:r>
            <a:endParaRPr lang="en-US" sz="72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13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XAML?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declarative markup language</a:t>
            </a:r>
          </a:p>
          <a:p>
            <a:r>
              <a:rPr lang="en-US" dirty="0"/>
              <a:t>Based on XML</a:t>
            </a:r>
          </a:p>
          <a:p>
            <a:r>
              <a:rPr lang="en-US" dirty="0"/>
              <a:t>Used to initialize structured values and objects</a:t>
            </a:r>
          </a:p>
          <a:p>
            <a:r>
              <a:rPr lang="en-US" dirty="0"/>
              <a:t>Used extensively in</a:t>
            </a:r>
          </a:p>
          <a:p>
            <a:pPr lvl="1"/>
            <a:r>
              <a:rPr lang="en-US" dirty="0"/>
              <a:t>WPF</a:t>
            </a:r>
          </a:p>
          <a:p>
            <a:pPr lvl="1"/>
            <a:r>
              <a:rPr lang="en-US" dirty="0" smtClean="0"/>
              <a:t>Windows Phone / Windows Store / Windows 10</a:t>
            </a:r>
            <a:endParaRPr lang="en-US" dirty="0"/>
          </a:p>
          <a:p>
            <a:pPr lvl="1"/>
            <a:r>
              <a:rPr lang="en-US" dirty="0"/>
              <a:t>Windows Workflow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32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XAML?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Used as the UI markup language to define</a:t>
            </a:r>
          </a:p>
          <a:p>
            <a:pPr lvl="1"/>
            <a:r>
              <a:rPr lang="en-US" dirty="0"/>
              <a:t>UI elements</a:t>
            </a:r>
          </a:p>
          <a:p>
            <a:pPr lvl="1"/>
            <a:r>
              <a:rPr lang="en-US" dirty="0"/>
              <a:t>Data binding</a:t>
            </a:r>
          </a:p>
          <a:p>
            <a:pPr lvl="1"/>
            <a:r>
              <a:rPr lang="en-US" dirty="0"/>
              <a:t>Other features</a:t>
            </a:r>
          </a:p>
          <a:p>
            <a:r>
              <a:rPr lang="en-US" dirty="0"/>
              <a:t>Elements map directly to CLR object instances</a:t>
            </a:r>
          </a:p>
          <a:p>
            <a:r>
              <a:rPr lang="en-US" dirty="0"/>
              <a:t>Attributes map to properties and events on those objects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276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should I care?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571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 for the 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Studio 2010 or greater</a:t>
            </a:r>
          </a:p>
        </p:txBody>
      </p:sp>
    </p:spTree>
    <p:extLst>
      <p:ext uri="{BB962C8B-B14F-4D97-AF65-F5344CB8AC3E}">
        <p14:creationId xmlns:p14="http://schemas.microsoft.com/office/powerpoint/2010/main" val="1561034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Revolution">
  <a:themeElements>
    <a:clrScheme name="Revolution">
      <a:dk1>
        <a:sysClr val="windowText" lastClr="000000"/>
      </a:dk1>
      <a:lt1>
        <a:sysClr val="window" lastClr="FFFFFF"/>
      </a:lt1>
      <a:dk2>
        <a:srgbClr val="1B3861"/>
      </a:dk2>
      <a:lt2>
        <a:srgbClr val="38ABED"/>
      </a:lt2>
      <a:accent1>
        <a:srgbClr val="0C5986"/>
      </a:accent1>
      <a:accent2>
        <a:srgbClr val="DDF53D"/>
      </a:accent2>
      <a:accent3>
        <a:srgbClr val="508709"/>
      </a:accent3>
      <a:accent4>
        <a:srgbClr val="BF5E00"/>
      </a:accent4>
      <a:accent5>
        <a:srgbClr val="9C0001"/>
      </a:accent5>
      <a:accent6>
        <a:srgbClr val="660075"/>
      </a:accent6>
      <a:hlink>
        <a:srgbClr val="ABF24D"/>
      </a:hlink>
      <a:folHlink>
        <a:srgbClr val="A0E7FB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Revolution">
      <a: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0800000">
              <a:srgbClr val="808080">
                <a:alpha val="75000"/>
              </a:srgbClr>
            </a:innerShdw>
          </a:effectLst>
        </a:effectStyle>
        <a:effectStyle>
          <a:effectLst>
            <a:innerShdw blurRad="50800" dist="25400" dir="13500000">
              <a:srgbClr val="808080">
                <a:alpha val="75000"/>
              </a:srgbClr>
            </a:innerShdw>
            <a:outerShdw blurRad="63500" dist="50800" dir="5400000" algn="b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1400000"/>
            </a:lightRig>
          </a:scene3d>
          <a:sp3d contourW="12700" prstMaterial="softmetal">
            <a:bevelT w="63500" h="254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Revolution.thmx</Template>
  <TotalTime>530</TotalTime>
  <Words>1147</Words>
  <Application>Microsoft Macintosh PowerPoint</Application>
  <PresentationFormat>On-screen Show (16:9)</PresentationFormat>
  <Paragraphs>207</Paragraphs>
  <Slides>36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Revolution</vt:lpstr>
      <vt:lpstr>PowerPoint Presentation</vt:lpstr>
      <vt:lpstr>XAML: So Easy, a Web Developer Can Do It</vt:lpstr>
      <vt:lpstr>PowerPoint Presentation</vt:lpstr>
      <vt:lpstr>PowerPoint Presentation</vt:lpstr>
      <vt:lpstr>PowerPoint Presentation</vt:lpstr>
      <vt:lpstr>What is XAML?</vt:lpstr>
      <vt:lpstr>What is XAML?</vt:lpstr>
      <vt:lpstr>Why should I care?</vt:lpstr>
      <vt:lpstr>Prerequisites for the day?</vt:lpstr>
      <vt:lpstr>The nitty, gritty details</vt:lpstr>
      <vt:lpstr>Anatomy of a XAML file</vt:lpstr>
      <vt:lpstr>XAML Tags</vt:lpstr>
      <vt:lpstr>XAML Tags</vt:lpstr>
      <vt:lpstr>Code vs. XAML</vt:lpstr>
      <vt:lpstr>Margins</vt:lpstr>
      <vt:lpstr>Padding</vt:lpstr>
      <vt:lpstr>Alignment</vt:lpstr>
      <vt:lpstr>ContentAlignment</vt:lpstr>
      <vt:lpstr>Layouts and Controls Demos</vt:lpstr>
      <vt:lpstr>Data Binding</vt:lpstr>
      <vt:lpstr>Data Binding</vt:lpstr>
      <vt:lpstr>Data binding</vt:lpstr>
      <vt:lpstr>Data Binding</vt:lpstr>
      <vt:lpstr>Binding Mode</vt:lpstr>
      <vt:lpstr>Raising Notifications</vt:lpstr>
      <vt:lpstr>Collections</vt:lpstr>
      <vt:lpstr>Converters</vt:lpstr>
      <vt:lpstr>Common Converters</vt:lpstr>
      <vt:lpstr>Usage of BooleanToVisibilityConverter</vt:lpstr>
      <vt:lpstr>StringFormat</vt:lpstr>
      <vt:lpstr>Binding Demos</vt:lpstr>
      <vt:lpstr>Styles and Templates</vt:lpstr>
      <vt:lpstr>Styles</vt:lpstr>
      <vt:lpstr>Styles</vt:lpstr>
      <vt:lpstr>Style and Template Demos</vt:lpstr>
      <vt:lpstr>PowerPoint Presentation</vt:lpstr>
    </vt:vector>
  </TitlesOfParts>
  <Company>Quicken Loans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XAML: So Easy, a Web Developer Can Do It</dc:title>
  <dc:creator>Eaton, Mike</dc:creator>
  <cp:lastModifiedBy>Eaton, Mike</cp:lastModifiedBy>
  <cp:revision>15</cp:revision>
  <dcterms:created xsi:type="dcterms:W3CDTF">2015-06-24T03:26:05Z</dcterms:created>
  <dcterms:modified xsi:type="dcterms:W3CDTF">2015-06-24T12:16:51Z</dcterms:modified>
</cp:coreProperties>
</file>